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7126275" cx="10277475"/>
  <p:notesSz cx="6858000" cy="9144000"/>
  <p:embeddedFontLst>
    <p:embeddedFont>
      <p:font typeface="Arimo"/>
      <p:regular r:id="rId95"/>
      <p:bold r:id="rId96"/>
      <p:italic r:id="rId97"/>
      <p:boldItalic r:id="rId98"/>
    </p:embeddedFont>
    <p:embeddedFont>
      <p:font typeface="Constantia"/>
      <p:regular r:id="rId99"/>
      <p:bold r:id="rId100"/>
      <p:italic r:id="rId101"/>
      <p:boldItalic r:id="rId102"/>
    </p:embeddedFont>
    <p:embeddedFont>
      <p:font typeface="Book Antiqua"/>
      <p:regular r:id="rId103"/>
      <p:bold r:id="rId104"/>
      <p:italic r:id="rId105"/>
      <p:boldItalic r:id="rId106"/>
    </p:embeddedFont>
    <p:embeddedFont>
      <p:font typeface="Quattrocento Sans"/>
      <p:regular r:id="rId107"/>
      <p:bold r:id="rId108"/>
      <p:italic r:id="rId109"/>
      <p:boldItalic r:id="rId110"/>
    </p:embeddedFont>
    <p:embeddedFont>
      <p:font typeface="Helvetica Neue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5">
          <p15:clr>
            <a:srgbClr val="A4A3A4"/>
          </p15:clr>
        </p15:guide>
        <p15:guide id="2" pos="3237">
          <p15:clr>
            <a:srgbClr val="A4A3A4"/>
          </p15:clr>
        </p15:guide>
      </p15:sldGuideLst>
    </p:ext>
    <p:ext uri="GoogleSlidesCustomDataVersion2">
      <go:slidesCustomData xmlns:go="http://customooxmlschemas.google.com/" r:id="rId115" roundtripDataSignature="AMtx7mhTagIOxDdd5oeDcRs8tQz09Tfg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5" orient="horz"/>
        <p:guide pos="323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QuattrocentoSans-regular.fntdata"/><Relationship Id="rId106" Type="http://schemas.openxmlformats.org/officeDocument/2006/relationships/font" Target="fonts/BookAntiqua-boldItalic.fntdata"/><Relationship Id="rId105" Type="http://schemas.openxmlformats.org/officeDocument/2006/relationships/font" Target="fonts/BookAntiqua-italic.fntdata"/><Relationship Id="rId104" Type="http://schemas.openxmlformats.org/officeDocument/2006/relationships/font" Target="fonts/BookAntiqua-bold.fntdata"/><Relationship Id="rId109" Type="http://schemas.openxmlformats.org/officeDocument/2006/relationships/font" Target="fonts/QuattrocentoSans-italic.fntdata"/><Relationship Id="rId108" Type="http://schemas.openxmlformats.org/officeDocument/2006/relationships/font" Target="fonts/QuattrocentoSans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BookAntiqua-regular.fntdata"/><Relationship Id="rId102" Type="http://schemas.openxmlformats.org/officeDocument/2006/relationships/font" Target="fonts/Constantia-boldItalic.fntdata"/><Relationship Id="rId101" Type="http://schemas.openxmlformats.org/officeDocument/2006/relationships/font" Target="fonts/Constantia-italic.fntdata"/><Relationship Id="rId100" Type="http://schemas.openxmlformats.org/officeDocument/2006/relationships/font" Target="fonts/Constanti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Arimo-regular.fntdata"/><Relationship Id="rId94" Type="http://schemas.openxmlformats.org/officeDocument/2006/relationships/slide" Target="slides/slide89.xml"/><Relationship Id="rId97" Type="http://schemas.openxmlformats.org/officeDocument/2006/relationships/font" Target="fonts/Arimo-italic.fntdata"/><Relationship Id="rId96" Type="http://schemas.openxmlformats.org/officeDocument/2006/relationships/font" Target="fonts/Arimo-bold.fntdata"/><Relationship Id="rId11" Type="http://schemas.openxmlformats.org/officeDocument/2006/relationships/slide" Target="slides/slide6.xml"/><Relationship Id="rId99" Type="http://schemas.openxmlformats.org/officeDocument/2006/relationships/font" Target="fonts/Constantia-regular.fntdata"/><Relationship Id="rId10" Type="http://schemas.openxmlformats.org/officeDocument/2006/relationships/slide" Target="slides/slide5.xml"/><Relationship Id="rId98" Type="http://schemas.openxmlformats.org/officeDocument/2006/relationships/font" Target="fonts/Arim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5" Type="http://customschemas.google.com/relationships/presentationmetadata" Target="metadata"/><Relationship Id="rId15" Type="http://schemas.openxmlformats.org/officeDocument/2006/relationships/slide" Target="slides/slide10.xml"/><Relationship Id="rId110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HelveticaNeue-boldItalic.fntdata"/><Relationship Id="rId18" Type="http://schemas.openxmlformats.org/officeDocument/2006/relationships/slide" Target="slides/slide13.xml"/><Relationship Id="rId113" Type="http://schemas.openxmlformats.org/officeDocument/2006/relationships/font" Target="fonts/HelveticaNeue-italic.fntdata"/><Relationship Id="rId112" Type="http://schemas.openxmlformats.org/officeDocument/2006/relationships/font" Target="fonts/HelveticaNeue-bold.fntdata"/><Relationship Id="rId111" Type="http://schemas.openxmlformats.org/officeDocument/2006/relationships/font" Target="fonts/HelveticaNeue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8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91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последнее время технологии больших данных развиваются высокими темпами. Возникает множество высокотехнологичных компаний, предоставляющих новые инструменты по анализу данных. В то же время растёт мировой спрос на специалистов, способных работать с большими объёмами данных, ставить задачи в этой области, понимать сложность и потенциальную стоимость таких работ. Предполагая нарастающий интерес к этой сфере в России, актуальным и адекватным решением будет систематизация опыта работы с технологиями и задачами анализа больших данных. Анализ образовательного рынка в области больших данных показывает нам, что онлайн-образование в сфере аналитики становится всё более популярным и массовым. Существует несколько курсов на английском языке, в т.ч. курсы Data Science and Big Data Analytics от EMC, ряд курсов на платформах Coursera и Udacity. Однако на русском языке подобные курсы пока отсутствуют. Настоящий курс призван ликвидировать данный пробел. Он представляет собой образовательный инструмент для введения в эту, без сомнения вдохновляющую и перспективную, область. Авторы курса предлагают слушателям окунуться в мир методов и технологий анализа больших данных на простых примерах.</a:t>
            </a:r>
            <a:endParaRPr/>
          </a:p>
        </p:txBody>
      </p:sp>
      <p:sp>
        <p:nvSpPr>
          <p:cNvPr id="89" name="Google Shape;89;p1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99" name="Google Shape;199;p11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0" name="Google Shape;110;p3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449" name="Google Shape;449;p30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4" name="Google Shape;554;p39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556" name="Google Shape;556;p39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3" name="Google Shape;653;p48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Google Shape;65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655" name="Google Shape;655;p48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0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1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2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83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4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5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6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7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8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957263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://presentation-creation.ru/" TargetMode="Externa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1"/>
          <p:cNvSpPr txBox="1"/>
          <p:nvPr>
            <p:ph type="ctrTitle"/>
          </p:nvPr>
        </p:nvSpPr>
        <p:spPr>
          <a:xfrm>
            <a:off x="0" y="1093920"/>
            <a:ext cx="5300605" cy="1527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1"/>
          <p:cNvSpPr txBox="1"/>
          <p:nvPr>
            <p:ph idx="1" type="subTitle"/>
          </p:nvPr>
        </p:nvSpPr>
        <p:spPr>
          <a:xfrm>
            <a:off x="13416" y="3114194"/>
            <a:ext cx="5206256" cy="182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65"/>
              </a:spcBef>
              <a:spcAft>
                <a:spcPts val="0"/>
              </a:spcAft>
              <a:buClr>
                <a:srgbClr val="888888"/>
              </a:buClr>
              <a:buSzPts val="3325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82"/>
              </a:spcBef>
              <a:spcAft>
                <a:spcPts val="0"/>
              </a:spcAft>
              <a:buClr>
                <a:srgbClr val="888888"/>
              </a:buClr>
              <a:buSzPts val="2909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2494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1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1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" name="Google Shape;21;p91"/>
          <p:cNvSpPr/>
          <p:nvPr/>
        </p:nvSpPr>
        <p:spPr>
          <a:xfrm>
            <a:off x="6814156" y="6742507"/>
            <a:ext cx="3322576" cy="380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7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http://presentation-creation.ru/</a:t>
            </a:r>
            <a:endParaRPr b="0" i="0" sz="3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0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0"/>
          <p:cNvSpPr txBox="1"/>
          <p:nvPr>
            <p:ph idx="1" type="body"/>
          </p:nvPr>
        </p:nvSpPr>
        <p:spPr>
          <a:xfrm rot="5400000">
            <a:off x="2787228" y="-610553"/>
            <a:ext cx="4703021" cy="924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00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0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1"/>
          <p:cNvSpPr txBox="1"/>
          <p:nvPr>
            <p:ph type="title"/>
          </p:nvPr>
        </p:nvSpPr>
        <p:spPr>
          <a:xfrm rot="5400000">
            <a:off x="5567166" y="2169387"/>
            <a:ext cx="6080439" cy="2312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1"/>
          <p:cNvSpPr txBox="1"/>
          <p:nvPr>
            <p:ph idx="1" type="body"/>
          </p:nvPr>
        </p:nvSpPr>
        <p:spPr>
          <a:xfrm rot="5400000">
            <a:off x="856656" y="-57399"/>
            <a:ext cx="6080439" cy="6766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01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1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2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2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3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3"/>
          <p:cNvSpPr txBox="1"/>
          <p:nvPr>
            <p:ph idx="1" type="body"/>
          </p:nvPr>
        </p:nvSpPr>
        <p:spPr>
          <a:xfrm>
            <a:off x="513874" y="1662801"/>
            <a:ext cx="924972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93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3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4"/>
          <p:cNvSpPr txBox="1"/>
          <p:nvPr>
            <p:ph type="title"/>
          </p:nvPr>
        </p:nvSpPr>
        <p:spPr>
          <a:xfrm>
            <a:off x="811850" y="4579300"/>
            <a:ext cx="8735854" cy="141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56"/>
              <a:buFont typeface="Calibri"/>
              <a:buNone/>
              <a:defRPr b="1" sz="4156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4"/>
          <p:cNvSpPr txBox="1"/>
          <p:nvPr>
            <p:ph idx="1" type="body"/>
          </p:nvPr>
        </p:nvSpPr>
        <p:spPr>
          <a:xfrm>
            <a:off x="811850" y="3020425"/>
            <a:ext cx="8735854" cy="1558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 sz="2078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870"/>
              <a:buNone/>
              <a:defRPr sz="187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1663"/>
              <a:buNone/>
              <a:defRPr sz="1662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94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4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5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5"/>
          <p:cNvSpPr txBox="1"/>
          <p:nvPr>
            <p:ph idx="1" type="body"/>
          </p:nvPr>
        </p:nvSpPr>
        <p:spPr>
          <a:xfrm>
            <a:off x="513874" y="1662801"/>
            <a:ext cx="453921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3321" lvl="0" marL="4572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•"/>
              <a:defRPr sz="2909"/>
            </a:lvl1pPr>
            <a:lvl2pPr indent="-386969" lvl="1" marL="9144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–"/>
              <a:defRPr sz="2494"/>
            </a:lvl2pPr>
            <a:lvl3pPr indent="-360553" lvl="2" marL="1371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3pPr>
            <a:lvl4pPr indent="-347344" lvl="3" marL="1828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–"/>
              <a:defRPr sz="1870"/>
            </a:lvl4pPr>
            <a:lvl5pPr indent="-347345" lvl="4" marL="22860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»"/>
              <a:defRPr sz="1870"/>
            </a:lvl5pPr>
            <a:lvl6pPr indent="-347345" lvl="5" marL="27432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6pPr>
            <a:lvl7pPr indent="-347345" lvl="6" marL="32004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7pPr>
            <a:lvl8pPr indent="-347345" lvl="7" marL="3657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8pPr>
            <a:lvl9pPr indent="-347345" lvl="8" marL="4114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9pPr>
          </a:lstStyle>
          <a:p/>
        </p:txBody>
      </p:sp>
      <p:sp>
        <p:nvSpPr>
          <p:cNvPr id="41" name="Google Shape;41;p95"/>
          <p:cNvSpPr txBox="1"/>
          <p:nvPr>
            <p:ph idx="2" type="body"/>
          </p:nvPr>
        </p:nvSpPr>
        <p:spPr>
          <a:xfrm>
            <a:off x="5224383" y="1662801"/>
            <a:ext cx="453921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3321" lvl="0" marL="4572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•"/>
              <a:defRPr sz="2909"/>
            </a:lvl1pPr>
            <a:lvl2pPr indent="-386969" lvl="1" marL="9144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–"/>
              <a:defRPr sz="2494"/>
            </a:lvl2pPr>
            <a:lvl3pPr indent="-360553" lvl="2" marL="1371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3pPr>
            <a:lvl4pPr indent="-347344" lvl="3" marL="1828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–"/>
              <a:defRPr sz="1870"/>
            </a:lvl4pPr>
            <a:lvl5pPr indent="-347345" lvl="4" marL="22860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»"/>
              <a:defRPr sz="1870"/>
            </a:lvl5pPr>
            <a:lvl6pPr indent="-347345" lvl="5" marL="27432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6pPr>
            <a:lvl7pPr indent="-347345" lvl="6" marL="32004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7pPr>
            <a:lvl8pPr indent="-347345" lvl="7" marL="3657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8pPr>
            <a:lvl9pPr indent="-347345" lvl="8" marL="4114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9pPr>
          </a:lstStyle>
          <a:p/>
        </p:txBody>
      </p:sp>
      <p:sp>
        <p:nvSpPr>
          <p:cNvPr id="42" name="Google Shape;42;p95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5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6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72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6"/>
          <p:cNvSpPr txBox="1"/>
          <p:nvPr>
            <p:ph idx="1" type="body"/>
          </p:nvPr>
        </p:nvSpPr>
        <p:spPr>
          <a:xfrm>
            <a:off x="513874" y="1595167"/>
            <a:ext cx="4541003" cy="6647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b="1" sz="2494"/>
            </a:lvl1pPr>
            <a:lvl2pPr indent="-228600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None/>
              <a:defRPr b="1" sz="2078"/>
            </a:lvl2pPr>
            <a:lvl3pPr indent="-228600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  <a:defRPr b="1" sz="1870"/>
            </a:lvl3pPr>
            <a:lvl4pPr indent="-2286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4pPr>
            <a:lvl5pPr indent="-2286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5pPr>
            <a:lvl6pPr indent="-2286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6pPr>
            <a:lvl7pPr indent="-2286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7pPr>
            <a:lvl8pPr indent="-2286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8pPr>
            <a:lvl9pPr indent="-2286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9pPr>
          </a:lstStyle>
          <a:p/>
        </p:txBody>
      </p:sp>
      <p:sp>
        <p:nvSpPr>
          <p:cNvPr id="48" name="Google Shape;48;p96"/>
          <p:cNvSpPr txBox="1"/>
          <p:nvPr>
            <p:ph idx="2" type="body"/>
          </p:nvPr>
        </p:nvSpPr>
        <p:spPr>
          <a:xfrm>
            <a:off x="513874" y="2259957"/>
            <a:ext cx="4541003" cy="410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6969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1pPr>
            <a:lvl2pPr indent="-360553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2pPr>
            <a:lvl3pPr indent="-347344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3pPr>
            <a:lvl4pPr indent="-3342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–"/>
              <a:defRPr sz="1662"/>
            </a:lvl4pPr>
            <a:lvl5pPr indent="-3342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»"/>
              <a:defRPr sz="1662"/>
            </a:lvl5pPr>
            <a:lvl6pPr indent="-3342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6pPr>
            <a:lvl7pPr indent="-3342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7pPr>
            <a:lvl8pPr indent="-3342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8pPr>
            <a:lvl9pPr indent="-3342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9pPr>
          </a:lstStyle>
          <a:p/>
        </p:txBody>
      </p:sp>
      <p:sp>
        <p:nvSpPr>
          <p:cNvPr id="49" name="Google Shape;49;p96"/>
          <p:cNvSpPr txBox="1"/>
          <p:nvPr>
            <p:ph idx="3" type="body"/>
          </p:nvPr>
        </p:nvSpPr>
        <p:spPr>
          <a:xfrm>
            <a:off x="5220815" y="1595167"/>
            <a:ext cx="4542787" cy="6647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b="1" sz="2494"/>
            </a:lvl1pPr>
            <a:lvl2pPr indent="-228600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None/>
              <a:defRPr b="1" sz="2078"/>
            </a:lvl2pPr>
            <a:lvl3pPr indent="-228600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  <a:defRPr b="1" sz="1870"/>
            </a:lvl3pPr>
            <a:lvl4pPr indent="-2286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4pPr>
            <a:lvl5pPr indent="-2286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5pPr>
            <a:lvl6pPr indent="-2286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6pPr>
            <a:lvl7pPr indent="-2286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7pPr>
            <a:lvl8pPr indent="-2286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8pPr>
            <a:lvl9pPr indent="-2286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9pPr>
          </a:lstStyle>
          <a:p/>
        </p:txBody>
      </p:sp>
      <p:sp>
        <p:nvSpPr>
          <p:cNvPr id="50" name="Google Shape;50;p96"/>
          <p:cNvSpPr txBox="1"/>
          <p:nvPr>
            <p:ph idx="4" type="body"/>
          </p:nvPr>
        </p:nvSpPr>
        <p:spPr>
          <a:xfrm>
            <a:off x="5220815" y="2259957"/>
            <a:ext cx="4542787" cy="410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6969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1pPr>
            <a:lvl2pPr indent="-360553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2pPr>
            <a:lvl3pPr indent="-347344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3pPr>
            <a:lvl4pPr indent="-3342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–"/>
              <a:defRPr sz="1662"/>
            </a:lvl4pPr>
            <a:lvl5pPr indent="-3342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»"/>
              <a:defRPr sz="1662"/>
            </a:lvl5pPr>
            <a:lvl6pPr indent="-3342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6pPr>
            <a:lvl7pPr indent="-3342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7pPr>
            <a:lvl8pPr indent="-3342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8pPr>
            <a:lvl9pPr indent="-3342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9pPr>
          </a:lstStyle>
          <a:p/>
        </p:txBody>
      </p:sp>
      <p:sp>
        <p:nvSpPr>
          <p:cNvPr id="51" name="Google Shape;51;p96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6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7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7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7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8"/>
          <p:cNvSpPr txBox="1"/>
          <p:nvPr>
            <p:ph type="title"/>
          </p:nvPr>
        </p:nvSpPr>
        <p:spPr>
          <a:xfrm>
            <a:off x="513875" y="283732"/>
            <a:ext cx="3381218" cy="12075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Calibri"/>
              <a:buNone/>
              <a:defRPr b="1" sz="207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8"/>
          <p:cNvSpPr txBox="1"/>
          <p:nvPr>
            <p:ph idx="1" type="body"/>
          </p:nvPr>
        </p:nvSpPr>
        <p:spPr>
          <a:xfrm>
            <a:off x="4018207" y="283733"/>
            <a:ext cx="5745394" cy="608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9737" lvl="0" marL="45720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Char char="•"/>
              <a:defRPr sz="3325"/>
            </a:lvl1pPr>
            <a:lvl2pPr indent="-413321" lvl="1" marL="9144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–"/>
              <a:defRPr sz="2909"/>
            </a:lvl2pPr>
            <a:lvl3pPr indent="-386969" lvl="2" marL="13716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3pPr>
            <a:lvl4pPr indent="-360553" lvl="3" marL="18288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4pPr>
            <a:lvl5pPr indent="-360553" lvl="4" marL="22860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»"/>
              <a:defRPr sz="2078"/>
            </a:lvl5pPr>
            <a:lvl6pPr indent="-360553" lvl="5" marL="27432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6pPr>
            <a:lvl7pPr indent="-360553" lvl="6" marL="3200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7pPr>
            <a:lvl8pPr indent="-360553" lvl="7" marL="3657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8pPr>
            <a:lvl9pPr indent="-360553" lvl="8" marL="41148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9pPr>
          </a:lstStyle>
          <a:p/>
        </p:txBody>
      </p:sp>
      <p:sp>
        <p:nvSpPr>
          <p:cNvPr id="62" name="Google Shape;62;p98"/>
          <p:cNvSpPr txBox="1"/>
          <p:nvPr>
            <p:ph idx="2" type="body"/>
          </p:nvPr>
        </p:nvSpPr>
        <p:spPr>
          <a:xfrm>
            <a:off x="513875" y="1491242"/>
            <a:ext cx="3381218" cy="487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91"/>
              </a:spcBef>
              <a:spcAft>
                <a:spcPts val="0"/>
              </a:spcAft>
              <a:buClr>
                <a:schemeClr val="dk1"/>
              </a:buClr>
              <a:buSzPts val="1455"/>
              <a:buNone/>
              <a:defRPr sz="1455"/>
            </a:lvl1pPr>
            <a:lvl2pPr indent="-228600" lvl="1" marL="914400" algn="l">
              <a:spcBef>
                <a:spcPts val="249"/>
              </a:spcBef>
              <a:spcAft>
                <a:spcPts val="0"/>
              </a:spcAft>
              <a:buClr>
                <a:schemeClr val="dk1"/>
              </a:buClr>
              <a:buSzPts val="1247"/>
              <a:buNone/>
              <a:defRPr sz="1247"/>
            </a:lvl2pPr>
            <a:lvl3pPr indent="-228600" lvl="2" marL="1371600" algn="l">
              <a:spcBef>
                <a:spcPts val="208"/>
              </a:spcBef>
              <a:spcAft>
                <a:spcPts val="0"/>
              </a:spcAft>
              <a:buClr>
                <a:schemeClr val="dk1"/>
              </a:buClr>
              <a:buSzPts val="1039"/>
              <a:buNone/>
              <a:defRPr sz="1039"/>
            </a:lvl3pPr>
            <a:lvl4pPr indent="-228600" lvl="3" marL="1828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4pPr>
            <a:lvl5pPr indent="-228600" lvl="4" marL="22860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5pPr>
            <a:lvl6pPr indent="-228600" lvl="5" marL="2743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6pPr>
            <a:lvl7pPr indent="-228600" lvl="6" marL="32004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7pPr>
            <a:lvl8pPr indent="-228600" lvl="7" marL="3657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8pPr>
            <a:lvl9pPr indent="-228600" lvl="8" marL="4114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9pPr>
          </a:lstStyle>
          <a:p/>
        </p:txBody>
      </p:sp>
      <p:sp>
        <p:nvSpPr>
          <p:cNvPr id="63" name="Google Shape;63;p98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8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9"/>
          <p:cNvSpPr txBox="1"/>
          <p:nvPr>
            <p:ph type="title"/>
          </p:nvPr>
        </p:nvSpPr>
        <p:spPr>
          <a:xfrm>
            <a:off x="2014457" y="4988402"/>
            <a:ext cx="6166485" cy="588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Calibri"/>
              <a:buNone/>
              <a:defRPr b="1" sz="207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9"/>
          <p:cNvSpPr/>
          <p:nvPr>
            <p:ph idx="2" type="pic"/>
          </p:nvPr>
        </p:nvSpPr>
        <p:spPr>
          <a:xfrm>
            <a:off x="2014457" y="636747"/>
            <a:ext cx="6166485" cy="4275773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99"/>
          <p:cNvSpPr txBox="1"/>
          <p:nvPr>
            <p:ph idx="1" type="body"/>
          </p:nvPr>
        </p:nvSpPr>
        <p:spPr>
          <a:xfrm>
            <a:off x="2014457" y="5577310"/>
            <a:ext cx="6166485" cy="83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91"/>
              </a:spcBef>
              <a:spcAft>
                <a:spcPts val="0"/>
              </a:spcAft>
              <a:buClr>
                <a:schemeClr val="dk1"/>
              </a:buClr>
              <a:buSzPts val="1455"/>
              <a:buNone/>
              <a:defRPr sz="1455"/>
            </a:lvl1pPr>
            <a:lvl2pPr indent="-228600" lvl="1" marL="914400" algn="l">
              <a:spcBef>
                <a:spcPts val="249"/>
              </a:spcBef>
              <a:spcAft>
                <a:spcPts val="0"/>
              </a:spcAft>
              <a:buClr>
                <a:schemeClr val="dk1"/>
              </a:buClr>
              <a:buSzPts val="1247"/>
              <a:buNone/>
              <a:defRPr sz="1247"/>
            </a:lvl2pPr>
            <a:lvl3pPr indent="-228600" lvl="2" marL="1371600" algn="l">
              <a:spcBef>
                <a:spcPts val="208"/>
              </a:spcBef>
              <a:spcAft>
                <a:spcPts val="0"/>
              </a:spcAft>
              <a:buClr>
                <a:schemeClr val="dk1"/>
              </a:buClr>
              <a:buSzPts val="1039"/>
              <a:buNone/>
              <a:defRPr sz="1039"/>
            </a:lvl3pPr>
            <a:lvl4pPr indent="-228600" lvl="3" marL="1828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4pPr>
            <a:lvl5pPr indent="-228600" lvl="4" marL="22860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5pPr>
            <a:lvl6pPr indent="-228600" lvl="5" marL="2743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6pPr>
            <a:lvl7pPr indent="-228600" lvl="6" marL="32004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7pPr>
            <a:lvl8pPr indent="-228600" lvl="7" marL="3657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8pPr>
            <a:lvl9pPr indent="-228600" lvl="8" marL="4114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9pPr>
          </a:lstStyle>
          <a:p/>
        </p:txBody>
      </p:sp>
      <p:sp>
        <p:nvSpPr>
          <p:cNvPr id="70" name="Google Shape;70;p99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9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/>
          <p:nvPr>
            <p:ph type="title"/>
          </p:nvPr>
        </p:nvSpPr>
        <p:spPr>
          <a:xfrm>
            <a:off x="513874" y="285382"/>
            <a:ext cx="9249728" cy="118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72"/>
              <a:buFont typeface="Calibri"/>
              <a:buNone/>
              <a:defRPr b="0" i="0" sz="457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0"/>
          <p:cNvSpPr txBox="1"/>
          <p:nvPr>
            <p:ph idx="1" type="body"/>
          </p:nvPr>
        </p:nvSpPr>
        <p:spPr>
          <a:xfrm>
            <a:off x="513874" y="1662801"/>
            <a:ext cx="924972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9737" lvl="0" marL="457200" marR="0" rtl="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Font typeface="Arial"/>
              <a:buChar char="•"/>
              <a:defRPr b="0" i="0" sz="33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3321" lvl="1" marL="914400" marR="0" rtl="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Font typeface="Arial"/>
              <a:buChar char="–"/>
              <a:defRPr b="0" i="0" sz="29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6969" lvl="2" marL="1371600" marR="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Font typeface="Arial"/>
              <a:buChar char="•"/>
              <a:defRPr b="0" i="0" sz="24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0553" lvl="3" marL="18288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–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553" lvl="4" marL="22860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»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0553" lvl="5" marL="27432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0553" lvl="6" marL="32004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0553" lvl="7" marL="36576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0553" lvl="8" marL="41148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0"/>
          <p:cNvSpPr txBox="1"/>
          <p:nvPr>
            <p:ph idx="10" type="dt"/>
          </p:nvPr>
        </p:nvSpPr>
        <p:spPr>
          <a:xfrm>
            <a:off x="51387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0"/>
          <p:cNvSpPr txBox="1"/>
          <p:nvPr>
            <p:ph idx="11" type="ftr"/>
          </p:nvPr>
        </p:nvSpPr>
        <p:spPr>
          <a:xfrm>
            <a:off x="3511471" y="6605014"/>
            <a:ext cx="3254534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4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ic.academic.ru/dic.nsf/business/2906/%D0%93%D0%B8%D1%81%D1%82%D0%BE%D0%B3%D1%80%D0%B0%D0%BC%D0%BC%D0%B0" TargetMode="External"/><Relationship Id="rId4" Type="http://schemas.openxmlformats.org/officeDocument/2006/relationships/image" Target="../media/image2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70.png"/><Relationship Id="rId5" Type="http://schemas.openxmlformats.org/officeDocument/2006/relationships/image" Target="../media/image42.png"/><Relationship Id="rId6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Relationship Id="rId4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image" Target="../media/image78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Relationship Id="rId4" Type="http://schemas.openxmlformats.org/officeDocument/2006/relationships/image" Target="../media/image8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jpg"/><Relationship Id="rId4" Type="http://schemas.openxmlformats.org/officeDocument/2006/relationships/image" Target="../media/image77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93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Relationship Id="rId7" Type="http://schemas.openxmlformats.org/officeDocument/2006/relationships/image" Target="../media/image81.jp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77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6.png"/><Relationship Id="rId7" Type="http://schemas.openxmlformats.org/officeDocument/2006/relationships/image" Target="../media/image74.jpg"/><Relationship Id="rId8" Type="http://schemas.openxmlformats.org/officeDocument/2006/relationships/image" Target="../media/image8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6.png"/><Relationship Id="rId4" Type="http://schemas.openxmlformats.org/officeDocument/2006/relationships/image" Target="../media/image88.png"/><Relationship Id="rId5" Type="http://schemas.openxmlformats.org/officeDocument/2006/relationships/image" Target="../media/image97.jpg"/><Relationship Id="rId6" Type="http://schemas.openxmlformats.org/officeDocument/2006/relationships/image" Target="../media/image95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0" y="1093788"/>
            <a:ext cx="5300663" cy="152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700" lIns="99425" spcFirstLastPara="1" rIns="99425" wrap="square" tIns="49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6600"/>
              <a:t>Курс</a:t>
            </a:r>
            <a:br>
              <a:rPr lang="ru-RU" sz="6600"/>
            </a:br>
            <a:r>
              <a:rPr lang="ru-RU" sz="6000"/>
              <a:t>Обработка больших данных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01600" y="2771775"/>
            <a:ext cx="5207000" cy="1820863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Calibri"/>
              <a:buNone/>
            </a:pPr>
            <a:r>
              <a:rPr lang="ru-RU" sz="3600"/>
              <a:t>Лекция 4 </a:t>
            </a:r>
            <a:endParaRPr sz="36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ED8137"/>
              </a:buClr>
              <a:buSzPts val="3200"/>
              <a:buNone/>
            </a:pPr>
            <a:r>
              <a:rPr b="1" lang="ru-RU" sz="3200">
                <a:solidFill>
                  <a:srgbClr val="ED8137"/>
                </a:solidFill>
              </a:rPr>
              <a:t>Графика, тестирование гипотез</a:t>
            </a:r>
            <a:endParaRPr b="1" sz="3200">
              <a:solidFill>
                <a:srgbClr val="ED8137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4562153"/>
            <a:ext cx="513715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Приходько Татьяна Александровна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доцент кафедры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Вычислительных технологий КубГУ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90" name="Google Shape;190;p10"/>
          <p:cNvSpPr/>
          <p:nvPr/>
        </p:nvSpPr>
        <p:spPr>
          <a:xfrm>
            <a:off x="795190" y="1482837"/>
            <a:ext cx="8952059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некоторых случаях гистограмма может иметь всплески как в правой, так и в левой своей части, что говорит о наличии в кадре максимально темных и максимально светлых областей. Это бывает, когда фотография очень контрастна или имеет ярко выраженную игру света и тени, как видно из примера на фото 4, и ничего плохого тут, естественно, нет.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kv.by/data/digphoto/2003/.jpg" id="191" name="Google Shape;1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7" y="3454151"/>
            <a:ext cx="1922090" cy="1345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v.by/data/digphoto/2003/.jpg" id="192" name="Google Shape;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669" y="3416919"/>
            <a:ext cx="4040159" cy="266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5132032" y="4964842"/>
            <a:ext cx="51371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 4.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Фотография имеет ярко выраженную игру света и тени, что отражается в виде двух пиков на гистограмме.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idx="4294967295" type="ctrTitle"/>
          </p:nvPr>
        </p:nvSpPr>
        <p:spPr>
          <a:xfrm>
            <a:off x="1682353" y="800100"/>
            <a:ext cx="6192688" cy="3484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2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Контроль качества изделий с помощью гистограмм</a:t>
            </a:r>
            <a:endParaRPr sz="3600"/>
          </a:p>
        </p:txBody>
      </p:sp>
      <p:pic>
        <p:nvPicPr>
          <p:cNvPr descr="http://buyingbusinesstravel.com.ru/upload/resize_cache/iblock/2d1/100_1000_1/big%20data%20small.jpg" id="202" name="Google Shape;20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975" y="0"/>
            <a:ext cx="952500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535519" y="1171440"/>
            <a:ext cx="9216331" cy="570407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12" name="Google Shape;212;p12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3681" y="1801941"/>
            <a:ext cx="87000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Рассмотрим порядок построения гистограммы, характеризующей управляемость процесса производства валиков, с использованием данных приведенного ниже контрольного листка.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461" y="2847544"/>
            <a:ext cx="50800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>
              <a:alpha val="4980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24" name="Google Shape;224;p13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793681" y="1752856"/>
            <a:ext cx="8700009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Вычисление диапазона данных (выборочного размаха)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= xmax - xmin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хmax — наибольшее наблюдаемое значение; хmin — наименьшее наблюдаемое значение.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нашем случае хmax = 10,020 мм, хmin = 9,985 мм, т. е. R = 10,020 - 9,985 = 0,035 мм = 35 мкм.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Определение количества интервалов n на гистограмме часто осуществляют по формуле Стерджесса: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либо  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N— общее количество собранных данных в выборке.</a:t>
            </a:r>
            <a:endParaRPr/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305" y="5651376"/>
            <a:ext cx="2116030" cy="42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8657" y="5608228"/>
            <a:ext cx="2674296" cy="512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573746" y="1316069"/>
            <a:ext cx="9216331" cy="539770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37" name="Google Shape;237;p14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705709" y="1796690"/>
            <a:ext cx="918521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данным рассматриваемого нами контрольного листка N = 88, соответственно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		 n = 1 + 3,322 lg 88 = 7,46 ≈ 7.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Определение размеров интервалов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осуществляют так, чтобы размах, включающий максимальное и минимальное значения, делился на интервалы равной ширины. Для получения ширины интервалов h = R/n размах R делят на полученное выше количество интервалов n.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нашем случае h = 0,035 мм / 7 = 0,005 мм = 5 мкм.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Внимание!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Желательно, чтобы размер интервала был не менее двух делений шкалы измерительного прибора (в рассматриваемом примере данные контрольного листка были получены с использованием микрометрической головки часового типа с ценой деления 1 мкм, т. е. один интервал соответствует пяти делениям шкалы прибора).</a:t>
            </a:r>
            <a:endParaRPr/>
          </a:p>
        </p:txBody>
      </p:sp>
      <p:sp>
        <p:nvSpPr>
          <p:cNvPr id="239" name="Google Shape;239;p1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469230" y="1251990"/>
            <a:ext cx="9216331" cy="539770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48" name="Google Shape;248;p15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705709" y="1702438"/>
            <a:ext cx="918521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Определение границ интервалов.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Сначала определяют нижнюю границу первого интервала и прибавляют к ней ширину этого интервала, чтобы получить границу между первым и вторым интервалами. Далее продолжают прибавлять найденную ширину интервала </a:t>
            </a: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 предыдущему значению для получения второй границы, затем третьей и т. д. После завершения такой работы можно удостовериться, что верхняя граница последнего интервала совпадает с максимальным значением хmax.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841" y="6164588"/>
            <a:ext cx="1872208" cy="626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5"/>
          <p:cNvSpPr/>
          <p:nvPr/>
        </p:nvSpPr>
        <p:spPr>
          <a:xfrm>
            <a:off x="685484" y="4256983"/>
            <a:ext cx="914741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Вычисление частот.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третий столбец таблицы контрольного листка вносят количество </a:t>
            </a: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-25000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валиков, попавших в каждый интервал. По результатам наблюдений, отмеченных черточками во втором столбце этой таблицы, подсчитывают общее количество наблюдений (в нашем случае N = 88), а затем в четвертый столбец записывают относительные частоты, выраженные в процентах и подсчитанные по формуле</a:t>
            </a:r>
            <a:endParaRPr/>
          </a:p>
        </p:txBody>
      </p:sp>
      <p:sp>
        <p:nvSpPr>
          <p:cNvPr id="252" name="Google Shape;252;p1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61" name="Google Shape;261;p16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705709" y="1702438"/>
            <a:ext cx="918521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Построение графика гистограммы</a:t>
            </a:r>
            <a:endParaRPr b="1"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Пользуясь шириной интервалов как основанием, строят прямоугольники, высота каждого из которых равна частоте попадания результатов наблюдений в соответствующий интервал. На график наносят линию, представляющую среднее арифметическое значение R а также линии, представляющие границы поля допуска, если они имеются.</a:t>
            </a:r>
            <a:endParaRPr/>
          </a:p>
        </p:txBody>
      </p: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991" y="3950800"/>
            <a:ext cx="5080000" cy="2688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6"/>
          <p:cNvSpPr/>
          <p:nvPr/>
        </p:nvSpPr>
        <p:spPr>
          <a:xfrm>
            <a:off x="6364261" y="4074394"/>
            <a:ext cx="31562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нижняя граница поля допуска LSL = 9,975 мм;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верхняя граница поля допуска USL = 10,025 мм;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середина поля допуска (целевое значение)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Ц= (LSL + USL) /2 = (10,025 + 9,975) / 2 = 10,000 мм;</a:t>
            </a:r>
            <a:endParaRPr/>
          </a:p>
        </p:txBody>
      </p:sp>
      <p:sp>
        <p:nvSpPr>
          <p:cNvPr id="265" name="Google Shape;265;p1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>
              <a:alpha val="4980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7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74" name="Google Shape;274;p17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110406" y="1870623"/>
            <a:ext cx="806077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Поле допуска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поле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ограниченное наибольшим и наименьшим предельными размерами и определяемое величиной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допуска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его положением относительно номинального размера. При графическом изображении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поле допуска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заключено между двумя линиями, соответствующими верхнему и нижнему отклонениям относительно нулевой линии.</a:t>
            </a:r>
            <a:endParaRPr/>
          </a:p>
        </p:txBody>
      </p:sp>
      <p:pic>
        <p:nvPicPr>
          <p:cNvPr id="276" name="Google Shape;2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413" y="3928281"/>
            <a:ext cx="4176464" cy="2478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547271" y="1314549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86" name="Google Shape;286;p18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793681" y="1831103"/>
            <a:ext cx="856895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Обозначим дополнительные (гипотетические) значения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нижней (LSL)'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верхней (USL)' границ поля допуска, (потребуются далее).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имеющимся данным могут быть вычислены следующие величины, характеризующие качество процесса производства валиков: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индекса пригодности процесса удовлетворяет технический допуск без учета положения среднего значения: </a:t>
            </a:r>
            <a:endParaRPr/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259" y="4958911"/>
            <a:ext cx="4409796" cy="7349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298" name="Google Shape;298;p19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867163" y="3031369"/>
            <a:ext cx="853496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Рр&gt;1, то ширина гистограммы укладывается в пределах ширины поля допуска, т. е. процесс является управляемым; точнее имеется возможность осуществить процесс так, что 99,73 % изделий будут попадать в пределы поля допуска;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Рр &lt; 1, то процесс является неуправляемым, так как размеры части изделий неизбежно будут выходить за пределы поля допуска.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Большинство российских заводов работают при значениях Рр ~ 0,95 ... 1,3, а японским специалистам по управлению качеством продукции во многих случаях удается поддерживать на своих предприятиях значения индекса пригодности процессов Рр ~ 1,5 ... 4,0, что позволяет ограничить дефектность продукции единицами бракованных изделий на миллион выпускаемых изделий.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441" y="2184953"/>
            <a:ext cx="4409796" cy="73496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242193" y="266797"/>
            <a:ext cx="9791700" cy="6696075"/>
            <a:chOff x="153" y="113"/>
            <a:chExt cx="6168" cy="4218"/>
          </a:xfrm>
        </p:grpSpPr>
        <p:sp>
          <p:nvSpPr>
            <p:cNvPr id="99" name="Google Shape;99;p2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78431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78431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"/>
          <p:cNvSpPr txBox="1"/>
          <p:nvPr>
            <p:ph idx="4294967295" type="title"/>
          </p:nvPr>
        </p:nvSpPr>
        <p:spPr>
          <a:xfrm>
            <a:off x="889894" y="482600"/>
            <a:ext cx="8358882" cy="687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00" lIns="99425" spcFirstLastPara="1" rIns="99425" wrap="square" tIns="49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4400"/>
              <a:t>Содержание</a:t>
            </a:r>
            <a:endParaRPr/>
          </a:p>
        </p:txBody>
      </p:sp>
      <p:sp>
        <p:nvSpPr>
          <p:cNvPr id="103" name="Google Shape;103;p2"/>
          <p:cNvSpPr txBox="1"/>
          <p:nvPr>
            <p:ph idx="4294967295" type="body"/>
          </p:nvPr>
        </p:nvSpPr>
        <p:spPr>
          <a:xfrm>
            <a:off x="1538337" y="1971436"/>
            <a:ext cx="7703394" cy="3751948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noAutofit/>
          </a:bodyPr>
          <a:lstStyle/>
          <a:p>
            <a:pPr indent="-198437" lvl="1" marL="579438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225425" lvl="0" marL="225425" rtl="0" algn="l">
              <a:lnSpc>
                <a:spcPct val="7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ru-RU" sz="3200"/>
              <a:t>О пользе гистограммы</a:t>
            </a:r>
            <a:endParaRPr sz="3200"/>
          </a:p>
          <a:p>
            <a:pPr indent="-237538" lvl="2" marL="1187691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ru-RU" sz="2800"/>
              <a:t>Примеры с фотоизображениями</a:t>
            </a:r>
            <a:endParaRPr b="1" i="1" sz="2400"/>
          </a:p>
          <a:p>
            <a:pPr indent="-237538" lvl="2" marL="1187691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ru-RU" sz="2800"/>
              <a:t>Контроль качества изделий</a:t>
            </a:r>
            <a:endParaRPr/>
          </a:p>
          <a:p>
            <a:pPr indent="-356307" lvl="0" marL="356307" rtl="0" algn="l">
              <a:lnSpc>
                <a:spcPct val="7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ru-RU" sz="3200"/>
              <a:t>Импорт-Экспорт данных в R</a:t>
            </a:r>
            <a:endParaRPr sz="3200"/>
          </a:p>
          <a:p>
            <a:pPr indent="-356307" lvl="0" marL="356307" rtl="0" algn="l">
              <a:lnSpc>
                <a:spcPct val="7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ru-RU" sz="3200"/>
              <a:t>Boxplot</a:t>
            </a:r>
            <a:endParaRPr sz="3200"/>
          </a:p>
          <a:p>
            <a:pPr indent="-356307" lvl="0" marL="356307" rtl="0" algn="l">
              <a:lnSpc>
                <a:spcPct val="7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ru-RU" sz="3200"/>
              <a:t>Графический ввод в R</a:t>
            </a:r>
            <a:endParaRPr sz="3200"/>
          </a:p>
          <a:p>
            <a:pPr indent="-356307" lvl="0" marL="356307" rtl="0" algn="l">
              <a:lnSpc>
                <a:spcPct val="7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ru-RU" sz="3200"/>
              <a:t>Тестирование гипотез</a:t>
            </a:r>
            <a:endParaRPr/>
          </a:p>
          <a:p>
            <a:pPr indent="-85138" lvl="2" marL="1187691" rtl="0" algn="l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58750" lvl="2" marL="1279525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2"/>
          <p:cNvSpPr txBox="1"/>
          <p:nvPr/>
        </p:nvSpPr>
        <p:spPr>
          <a:xfrm>
            <a:off x="2709863" y="0"/>
            <a:ext cx="5100637" cy="40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больших данных. </a:t>
            </a:r>
            <a:r>
              <a:rPr b="1" i="0" lang="ru-RU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Л4</a:t>
            </a:r>
            <a:endParaRPr b="1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242888" y="3984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10" name="Google Shape;310;p20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(1)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793681" y="2497596"/>
            <a:ext cx="895356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рисунке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а)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левая и правая стороны гистограммы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симметричны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следовательно, форма гистограммы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удовлетворительна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Если сравнить ширину гистограммы с шириной поля допуска, то она составляет приблизительно 3/4 (что соответствует Рр ~ 1,33), т. е. в поле допуска имеется достаточный запас. Поскольку центр  распределения и центр Ц поля допуска совпадают (что соответствует к ~ 0 и Ррк ~ 1,33),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 качество партии деталей находится в удовлетворительном состоянии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Таким образом, в данной ситуации технологическая операция не нуждается в корректировке.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271" y="4805920"/>
            <a:ext cx="4896544" cy="18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/>
          <p:nvPr/>
        </p:nvSpPr>
        <p:spPr>
          <a:xfrm>
            <a:off x="2186409" y="4817132"/>
            <a:ext cx="2016224" cy="1865985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1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24" name="Google Shape;324;p21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(2)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497" y="2323975"/>
            <a:ext cx="4896544" cy="18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>
            <a:off x="641891" y="4186210"/>
            <a:ext cx="9168631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гистограмма сдвинута вправо. В связи с этим имеется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опасение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что среди деталей могут находиться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некондиционные единицы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(выходящие за пределы допуска). В этом случае необходимо проверить, не вносят ли систематическую ошибку используемые средства измерения. Если средство измерения находится в удовлетворительном состоянии, следует продолжить изготовление деталей, отрегулировав технологическую операцию так, чтобы центр гистограммы совпадал с центром Ц поля допуска.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4526669" y="2335187"/>
            <a:ext cx="1800200" cy="1865985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/>
          <p:nvPr/>
        </p:nvSpPr>
        <p:spPr>
          <a:xfrm>
            <a:off x="242888" y="322262"/>
            <a:ext cx="9791700" cy="666216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242888" y="1108471"/>
            <a:ext cx="9923859" cy="572547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962819" y="276200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2"/>
          <p:cNvSpPr txBox="1"/>
          <p:nvPr>
            <p:ph type="title"/>
          </p:nvPr>
        </p:nvSpPr>
        <p:spPr>
          <a:xfrm>
            <a:off x="2288493" y="227792"/>
            <a:ext cx="5832648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38" name="Google Shape;338;p22"/>
          <p:cNvSpPr/>
          <p:nvPr/>
        </p:nvSpPr>
        <p:spPr>
          <a:xfrm>
            <a:off x="977061" y="1189572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829498" y="1666885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(3)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211" y="2071721"/>
            <a:ext cx="4896544" cy="18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/>
          <p:nvPr/>
        </p:nvSpPr>
        <p:spPr>
          <a:xfrm>
            <a:off x="397370" y="3971623"/>
            <a:ext cx="976937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в)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центр гистограммы совпадает с центром поля допуска (правильно). Однако поскольку ширина гистограммы, характеризующая реальный разброс значений контролируемого показателя, совпадает с шириной поля допуска, то имеется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опасение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что со стороны верхнего и нижнего допуска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могут появиться некондиционные детали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Следовательно, чтобы сузить ширину гистограммы, необходимо принять меры для обследования технологической операции с точки зрения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точности оборудования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условий обработки, технологической оснастки и т. д. В случае невозможности найти техническое решение по данному вопросу рекомендуется (если есть такая возможность) расширить допуск, так как требования к качеству деталей в данном случае трудновыполнимы.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6017275" y="2172542"/>
            <a:ext cx="1848149" cy="1734887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/>
          <p:nvPr/>
        </p:nvSpPr>
        <p:spPr>
          <a:xfrm>
            <a:off x="242887" y="322262"/>
            <a:ext cx="9936409" cy="666216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3"/>
          <p:cNvSpPr/>
          <p:nvPr/>
        </p:nvSpPr>
        <p:spPr>
          <a:xfrm>
            <a:off x="417825" y="970856"/>
            <a:ext cx="9616763" cy="5832648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967766" y="204013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3"/>
          <p:cNvSpPr txBox="1"/>
          <p:nvPr>
            <p:ph type="title"/>
          </p:nvPr>
        </p:nvSpPr>
        <p:spPr>
          <a:xfrm>
            <a:off x="1754361" y="181702"/>
            <a:ext cx="6768752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52" name="Google Shape;352;p23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(4)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489" y="2446984"/>
            <a:ext cx="4595725" cy="171295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/>
          <p:nvPr/>
        </p:nvSpPr>
        <p:spPr>
          <a:xfrm>
            <a:off x="2906489" y="2370467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605753" y="4285123"/>
            <a:ext cx="924090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г)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центр гистограммы смещен, причем выход одного интервала гистограммы за верхнюю границу допуска USL свидетельствует о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наличии дефектных деталей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Кроме того, поскольку ширина гистограммы и ширина поля допуска почти одинаковы, необходимо срочно отрегулировать технологическую операцию, переместив центр гистограммы  в центр поля допуска Ц. либо уменьшить ширину гистограммы, либо изменить допуск.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242889" y="1171440"/>
            <a:ext cx="9504362" cy="552288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66" name="Google Shape;366;p24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(5)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489" y="2446984"/>
            <a:ext cx="4595725" cy="1712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/>
          <p:nvPr/>
        </p:nvSpPr>
        <p:spPr>
          <a:xfrm>
            <a:off x="4434118" y="2433060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705162" y="4519278"/>
            <a:ext cx="878852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центр гистограммы совпадает с центром поля допуска, но так как ширина гистограммы превышает ширину поля допуска, то обнаруживаются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детали несоответствующего качества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о чем свидетельствует выход гистограммы за обе стороны поля допуска. В этом случае целесообразно реализовать рассмотренные выше меры.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458217" y="1171440"/>
            <a:ext cx="9289033" cy="552288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80" name="Google Shape;380;p25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(6)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489" y="2446984"/>
            <a:ext cx="4595725" cy="171295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/>
          <p:nvPr/>
        </p:nvSpPr>
        <p:spPr>
          <a:xfrm>
            <a:off x="6044819" y="2408725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39480" y="4198194"/>
            <a:ext cx="910777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гистограмме имеются два пика, хотя образцы деталей взяты из одной партии. Это явление объясняется либо тем, что исходный материал для деталей был двух разных сортов, либо в процессе изготовления деталей была изменена настройка оборудования, либо тем, что в одну партию включили детали, обработанные на двух разных станках. Очевидно, следует провести расслоение (стратификацию) гистограммы, т. е. разбить ее на две.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386209" y="970856"/>
            <a:ext cx="9361041" cy="572347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6"/>
          <p:cNvSpPr/>
          <p:nvPr/>
        </p:nvSpPr>
        <p:spPr>
          <a:xfrm>
            <a:off x="993377" y="141074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6"/>
          <p:cNvSpPr txBox="1"/>
          <p:nvPr>
            <p:ph type="title"/>
          </p:nvPr>
        </p:nvSpPr>
        <p:spPr>
          <a:xfrm>
            <a:off x="2474441" y="250777"/>
            <a:ext cx="5760640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394" name="Google Shape;394;p26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(7)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818" y="2352541"/>
            <a:ext cx="4962777" cy="190183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6"/>
          <p:cNvSpPr/>
          <p:nvPr/>
        </p:nvSpPr>
        <p:spPr>
          <a:xfrm>
            <a:off x="2834481" y="2346131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705163" y="4285739"/>
            <a:ext cx="878852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ж)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главные характеристики гистограммы (ширина и центр) в норме, однако значительная часть деталей выходит за верхний предел допуска и, отделяясь, образует обособленный «островок». Детали в этом «островке», возможно, представляют часть тех деталей несоответствующего качества, которые вследствие небрежности были перемешаны с доброкачественными в общем потоке. В данной ситуации необходимо принять меры для выяснения самых различных и внезапно возникающих обстоятельств, должным образом объясняющих причину этого явления.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391504" y="1171440"/>
            <a:ext cx="9504362" cy="5704071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408" name="Google Shape;408;p27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(8)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818" y="2352541"/>
            <a:ext cx="4962777" cy="190183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/>
          <p:nvPr/>
        </p:nvSpPr>
        <p:spPr>
          <a:xfrm>
            <a:off x="4434118" y="2352541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692116" y="4142010"/>
            <a:ext cx="905513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з)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центр распределения смещен к нижнему пределу допуска. Так как левая сторона гистограммы на границе нижнего предела допуска имеет вид «отвесного берега», можно сделать заключение, что фактически это была партия, которую предварительно рассортировали из-за наличия в ней деталей несоответствующего качества в левой стороне гистограммы (т. е. выходящих за нижний предел допуска) или же детали несоответствующего качества левой стороны при выборочном контроле умышленно распределили как годные для включения в пределы допуска. Следовательно, необходимо выявить причину, которая могла повлечь за собой данное явление.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422" name="Google Shape;422;p28"/>
          <p:cNvSpPr/>
          <p:nvPr/>
        </p:nvSpPr>
        <p:spPr>
          <a:xfrm>
            <a:off x="1106289" y="1314549"/>
            <a:ext cx="3096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Контроль качества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958726" y="1791862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 (9)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818" y="2523195"/>
            <a:ext cx="4962777" cy="190183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/>
          <p:nvPr/>
        </p:nvSpPr>
        <p:spPr>
          <a:xfrm>
            <a:off x="6123419" y="2561915"/>
            <a:ext cx="1584176" cy="1789469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8"/>
          <p:cNvSpPr/>
          <p:nvPr/>
        </p:nvSpPr>
        <p:spPr>
          <a:xfrm>
            <a:off x="717666" y="4658744"/>
            <a:ext cx="885203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рис.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показан случай, аналогичный варианту «з».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Возможно, что используемое измерительное средство было неисправно.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связи с этим необходимо обратить внимание на калибровку (поверку) измерительного средства, равно как и на повторное обучение правилам выполнения измерений.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9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9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436" name="Google Shape;436;p29"/>
          <p:cNvSpPr/>
          <p:nvPr/>
        </p:nvSpPr>
        <p:spPr>
          <a:xfrm>
            <a:off x="1106289" y="1314549"/>
            <a:ext cx="525658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какую школу отдать ребенка?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958727" y="1843779"/>
            <a:ext cx="85349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ЕГЭ по математике – 100 заданий по 1 баллу, так распределились баллы учеников трех разных школ: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313" y="2589561"/>
            <a:ext cx="2726349" cy="189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409" y="2558853"/>
            <a:ext cx="3466340" cy="1841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29"/>
          <p:cNvGrpSpPr/>
          <p:nvPr/>
        </p:nvGrpSpPr>
        <p:grpSpPr>
          <a:xfrm>
            <a:off x="1466329" y="4656862"/>
            <a:ext cx="2808312" cy="1642587"/>
            <a:chOff x="1466329" y="4656862"/>
            <a:chExt cx="2808312" cy="1642587"/>
          </a:xfrm>
        </p:grpSpPr>
        <p:cxnSp>
          <p:nvCxnSpPr>
            <p:cNvPr id="441" name="Google Shape;441;p29"/>
            <p:cNvCxnSpPr/>
            <p:nvPr/>
          </p:nvCxnSpPr>
          <p:spPr>
            <a:xfrm rot="10800000">
              <a:off x="1466329" y="4715272"/>
              <a:ext cx="0" cy="1584177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2" name="Google Shape;442;p29"/>
            <p:cNvCxnSpPr/>
            <p:nvPr/>
          </p:nvCxnSpPr>
          <p:spPr>
            <a:xfrm>
              <a:off x="1466329" y="6299448"/>
              <a:ext cx="2808312" cy="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43" name="Google Shape;443;p29"/>
            <p:cNvSpPr/>
            <p:nvPr/>
          </p:nvSpPr>
          <p:spPr>
            <a:xfrm>
              <a:off x="1470660" y="4656862"/>
              <a:ext cx="1889760" cy="1637258"/>
            </a:xfrm>
            <a:custGeom>
              <a:rect b="b" l="l" r="r" t="t"/>
              <a:pathLst>
                <a:path extrusionOk="0" h="1637258" w="1889760">
                  <a:moveTo>
                    <a:pt x="0" y="1614398"/>
                  </a:moveTo>
                  <a:cubicBezTo>
                    <a:pt x="170815" y="1082268"/>
                    <a:pt x="341630" y="550138"/>
                    <a:pt x="502920" y="296138"/>
                  </a:cubicBezTo>
                  <a:cubicBezTo>
                    <a:pt x="664210" y="42138"/>
                    <a:pt x="792480" y="-31522"/>
                    <a:pt x="967740" y="90398"/>
                  </a:cubicBezTo>
                  <a:cubicBezTo>
                    <a:pt x="1143000" y="212318"/>
                    <a:pt x="1421130" y="1041628"/>
                    <a:pt x="1554480" y="1027658"/>
                  </a:cubicBezTo>
                  <a:cubicBezTo>
                    <a:pt x="1687830" y="1013688"/>
                    <a:pt x="1711960" y="-95022"/>
                    <a:pt x="1767840" y="6578"/>
                  </a:cubicBezTo>
                  <a:cubicBezTo>
                    <a:pt x="1823720" y="108178"/>
                    <a:pt x="1865630" y="1365478"/>
                    <a:pt x="1889760" y="163725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2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idx="4294967295" type="ctrTitle"/>
          </p:nvPr>
        </p:nvSpPr>
        <p:spPr>
          <a:xfrm>
            <a:off x="1394321" y="1690936"/>
            <a:ext cx="7623696" cy="2017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i="0" lang="ru-RU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 пользе гистограмм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idx="4294967295" type="ctrTitle"/>
          </p:nvPr>
        </p:nvSpPr>
        <p:spPr>
          <a:xfrm>
            <a:off x="2474441" y="800100"/>
            <a:ext cx="5904656" cy="3484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72"/>
              <a:buFont typeface="Calibri"/>
              <a:buNone/>
            </a:pPr>
            <a:r>
              <a:rPr b="1" i="0" lang="ru-RU" sz="457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Импорт-Экспорт</a:t>
            </a:r>
            <a:r>
              <a:rPr b="1" i="0" lang="ru-RU" sz="457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данных в R</a:t>
            </a:r>
            <a:endParaRPr b="0" i="0" sz="457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1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676275" y="2011363"/>
            <a:ext cx="9086850" cy="4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Ввод/ вывод данных в/из R файла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a &lt;- 1:10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&gt; b &lt;- 2:20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&gt; c &lt;- 3:30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0" i="0" lang="ru-RU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(a, b, c, file="G:\\student\\Big_Data\\dumData.R")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0" i="0" lang="ru-RU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("G:\\student\\Big_Data\\dumData.R")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&gt; a</a:t>
            </a:r>
            <a:endParaRPr/>
          </a:p>
          <a:p>
            <a:pPr indent="-177800" lvl="1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481E00"/>
                </a:solidFill>
                <a:latin typeface="Calibri"/>
                <a:ea typeface="Calibri"/>
                <a:cs typeface="Calibri"/>
                <a:sym typeface="Calibri"/>
              </a:rPr>
              <a:t> [1]  1  2  3  4  5  6  7  8  9 10</a:t>
            </a:r>
            <a:endParaRPr b="0" i="0" sz="2000" u="none" cap="none" strike="noStrike">
              <a:solidFill>
                <a:srgbClr val="481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2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2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sp>
        <p:nvSpPr>
          <p:cNvPr id="471" name="Google Shape;471;p32"/>
          <p:cNvSpPr txBox="1"/>
          <p:nvPr>
            <p:ph idx="4294967295" type="body"/>
          </p:nvPr>
        </p:nvSpPr>
        <p:spPr>
          <a:xfrm>
            <a:off x="1852613" y="2122488"/>
            <a:ext cx="8424862" cy="446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Calibri"/>
              <a:buNone/>
            </a:pPr>
            <a:r>
              <a:rPr lang="ru-RU" sz="2000">
                <a:solidFill>
                  <a:srgbClr val="005392"/>
                </a:solidFill>
              </a:rPr>
              <a:t>&gt; var1 &lt;- 1:5 </a:t>
            </a:r>
            <a:endParaRPr sz="2000">
              <a:solidFill>
                <a:srgbClr val="005392"/>
              </a:solidFill>
            </a:endParaRPr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var2 &lt;- (1:5) / 10</a:t>
            </a:r>
            <a:endParaRPr/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var3 &lt;- c("R", "and", "Data Mining", "Examples", "Case Studies") </a:t>
            </a:r>
            <a:endParaRPr/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df1 &lt;- data.frame(var1, var2, var3) </a:t>
            </a:r>
            <a:endParaRPr/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names(df1) &lt;- c("VariableInt", "VariableReal", "VariableChar") </a:t>
            </a:r>
            <a:endParaRPr/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</a:t>
            </a:r>
            <a:r>
              <a:rPr lang="ru-RU" sz="2000">
                <a:solidFill>
                  <a:srgbClr val="FF0000"/>
                </a:solidFill>
              </a:rPr>
              <a:t>write.csv</a:t>
            </a:r>
            <a:r>
              <a:rPr lang="ru-RU" sz="2000">
                <a:solidFill>
                  <a:srgbClr val="005392"/>
                </a:solidFill>
              </a:rPr>
              <a:t>(df1, "data/myData.csv", row.names = FALSE) </a:t>
            </a:r>
            <a:endParaRPr/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None/>
            </a:pPr>
            <a:r>
              <a:rPr lang="ru-RU" sz="2000">
                <a:solidFill>
                  <a:srgbClr val="005392"/>
                </a:solidFill>
              </a:rPr>
              <a:t>&gt;  df2 &lt;- </a:t>
            </a:r>
            <a:r>
              <a:rPr lang="ru-RU" sz="2000">
                <a:solidFill>
                  <a:srgbClr val="FF0000"/>
                </a:solidFill>
              </a:rPr>
              <a:t>read.csv</a:t>
            </a:r>
            <a:r>
              <a:rPr lang="ru-RU" sz="2000">
                <a:solidFill>
                  <a:srgbClr val="005392"/>
                </a:solidFill>
              </a:rPr>
              <a:t>("data/myData.csv“, encoding="UTF-8" ) </a:t>
            </a:r>
            <a:endParaRPr sz="2000">
              <a:solidFill>
                <a:srgbClr val="005392"/>
              </a:solidFill>
            </a:endParaRPr>
          </a:p>
          <a:p>
            <a:pPr indent="-177800" lvl="0" marL="177800" rtl="0" algn="l">
              <a:spcBef>
                <a:spcPts val="400"/>
              </a:spcBef>
              <a:spcAft>
                <a:spcPts val="0"/>
              </a:spcAft>
              <a:buClr>
                <a:srgbClr val="005392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rgbClr val="005392"/>
                </a:solidFill>
              </a:rPr>
              <a:t>&gt; print(df2)</a:t>
            </a:r>
            <a:endParaRPr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    VariableInt VariableReal VariableChar</a:t>
            </a:r>
            <a:endParaRPr sz="2000"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1       1                  0.1              R</a:t>
            </a:r>
            <a:endParaRPr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2       2                  0.2              and</a:t>
            </a:r>
            <a:endParaRPr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3       3                  0.3              Data Mining</a:t>
            </a:r>
            <a:endParaRPr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4       4                  0.4              Examples</a:t>
            </a:r>
            <a:endParaRPr/>
          </a:p>
          <a:p>
            <a:pPr indent="-285750" lvl="1" marL="74295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/>
              <a:t>5       5                  0.5              Case Studies</a:t>
            </a:r>
            <a:endParaRPr sz="1800"/>
          </a:p>
        </p:txBody>
      </p:sp>
      <p:sp>
        <p:nvSpPr>
          <p:cNvPr id="472" name="Google Shape;472;p32"/>
          <p:cNvSpPr/>
          <p:nvPr/>
        </p:nvSpPr>
        <p:spPr>
          <a:xfrm>
            <a:off x="1970088" y="1690688"/>
            <a:ext cx="63547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Ввод/ вывод данных в/из </a:t>
            </a:r>
            <a:r>
              <a:rPr b="1" i="1" lang="ru-RU" sz="28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CSV</a:t>
            </a:r>
            <a:r>
              <a:rPr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файла</a:t>
            </a:r>
            <a:endParaRPr/>
          </a:p>
        </p:txBody>
      </p:sp>
      <p:sp>
        <p:nvSpPr>
          <p:cNvPr id="473" name="Google Shape;473;p3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3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3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pic>
        <p:nvPicPr>
          <p:cNvPr id="482" name="Google Shape;4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" y="1906588"/>
            <a:ext cx="26543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3"/>
          <p:cNvSpPr/>
          <p:nvPr/>
        </p:nvSpPr>
        <p:spPr>
          <a:xfrm>
            <a:off x="3554413" y="2771775"/>
            <a:ext cx="504825" cy="503238"/>
          </a:xfrm>
          <a:prstGeom prst="rightArrow">
            <a:avLst>
              <a:gd fmla="val 50000" name="adj1"/>
              <a:gd fmla="val 50158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0388" y="2339975"/>
            <a:ext cx="44767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5163" y="4492625"/>
            <a:ext cx="633412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/>
          <p:nvPr/>
        </p:nvSpPr>
        <p:spPr>
          <a:xfrm rot="5400000">
            <a:off x="6125369" y="3909219"/>
            <a:ext cx="504825" cy="503237"/>
          </a:xfrm>
          <a:prstGeom prst="rightArrow">
            <a:avLst>
              <a:gd fmla="val 50000" name="adj1"/>
              <a:gd fmla="val 50158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16" y="1707108"/>
            <a:ext cx="9388344" cy="447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/>
          <p:nvPr/>
        </p:nvSpPr>
        <p:spPr>
          <a:xfrm rot="4883546">
            <a:off x="9143207" y="2243931"/>
            <a:ext cx="520700" cy="576263"/>
          </a:xfrm>
          <a:prstGeom prst="downArrow">
            <a:avLst>
              <a:gd fmla="val 50000" name="adj1"/>
              <a:gd fmla="val 50017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5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5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75" y="2625725"/>
            <a:ext cx="8447088" cy="34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247650" y="1704975"/>
            <a:ext cx="9375775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6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2259013" y="1619250"/>
            <a:ext cx="4894262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Ввод данных из </a:t>
            </a:r>
            <a:r>
              <a:rPr b="1" i="1" lang="ru-RU" sz="28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xls</a:t>
            </a: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файла</a:t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674688" y="2195513"/>
            <a:ext cx="9072562" cy="410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&gt;install.packages(pkgs="readxl") </a:t>
            </a:r>
            <a:endParaRPr/>
          </a:p>
          <a:p>
            <a:pPr indent="-177800" lvl="0" marL="1778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&gt;library(readxl) </a:t>
            </a:r>
            <a:endParaRPr sz="24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ORGDATA &lt;-read_excel("C:/ORGDATA.XLS")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print(ORGDATA)</a:t>
            </a:r>
            <a:endParaRPr sz="24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628650" y="2644775"/>
            <a:ext cx="8613775" cy="919163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498975"/>
            <a:ext cx="8766175" cy="106203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"/>
          <p:cNvSpPr/>
          <p:nvPr/>
        </p:nvSpPr>
        <p:spPr>
          <a:xfrm>
            <a:off x="242888" y="17938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890588" y="395288"/>
            <a:ext cx="8351837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7"/>
          <p:cNvSpPr/>
          <p:nvPr/>
        </p:nvSpPr>
        <p:spPr>
          <a:xfrm>
            <a:off x="387350" y="1704975"/>
            <a:ext cx="9431338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7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sp>
        <p:nvSpPr>
          <p:cNvPr id="530" name="Google Shape;530;p37"/>
          <p:cNvSpPr/>
          <p:nvPr/>
        </p:nvSpPr>
        <p:spPr>
          <a:xfrm>
            <a:off x="2259013" y="1619250"/>
            <a:ext cx="4894262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Ввод данных из </a:t>
            </a:r>
            <a:r>
              <a:rPr b="1" i="1" lang="ru-RU" sz="28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xls</a:t>
            </a: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файла</a:t>
            </a:r>
            <a:endParaRPr/>
          </a:p>
        </p:txBody>
      </p:sp>
      <p:sp>
        <p:nvSpPr>
          <p:cNvPr id="531" name="Google Shape;531;p37"/>
          <p:cNvSpPr/>
          <p:nvPr/>
        </p:nvSpPr>
        <p:spPr>
          <a:xfrm>
            <a:off x="674688" y="2195513"/>
            <a:ext cx="9072562" cy="410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66750" lvl="0" marL="666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print(df2)</a:t>
            </a:r>
            <a:endParaRPr/>
          </a:p>
          <a:p>
            <a:pPr indent="-666750" lvl="0" marL="666750" marR="0" rtl="0" algn="l">
              <a:spcBef>
                <a:spcPts val="46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ru-RU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 payment oldPay Differ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Apr-15 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May-15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Jun-15 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Jul-15  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Aug-15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Sep-15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Oct-15 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Nov-15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Dec-15   13.5    17    3.5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0" lvl="0" marL="66675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lain"/>
            </a:pPr>
            <a:r>
              <a:rPr lang="ru-RU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Jan-16    13.5    17    3.5 </a:t>
            </a:r>
            <a:endParaRPr/>
          </a:p>
        </p:txBody>
      </p:sp>
      <p:pic>
        <p:nvPicPr>
          <p:cNvPr id="532" name="Google Shape;5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075" y="2843213"/>
            <a:ext cx="4210050" cy="31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7"/>
          <p:cNvSpPr/>
          <p:nvPr/>
        </p:nvSpPr>
        <p:spPr>
          <a:xfrm>
            <a:off x="4418013" y="4211638"/>
            <a:ext cx="720725" cy="433387"/>
          </a:xfrm>
          <a:prstGeom prst="leftArrow">
            <a:avLst>
              <a:gd fmla="val 50000" name="adj1"/>
              <a:gd fmla="val 41575" name="adj2"/>
            </a:avLst>
          </a:prstGeom>
          <a:solidFill>
            <a:srgbClr val="FF5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7226300" y="2338388"/>
            <a:ext cx="14398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myData.xls</a:t>
            </a:r>
            <a:endParaRPr/>
          </a:p>
        </p:txBody>
      </p:sp>
      <p:sp>
        <p:nvSpPr>
          <p:cNvPr id="535" name="Google Shape;535;p3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"/>
          <p:cNvSpPr/>
          <p:nvPr/>
        </p:nvSpPr>
        <p:spPr>
          <a:xfrm>
            <a:off x="196850" y="122238"/>
            <a:ext cx="9791700" cy="6696075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8"/>
          <p:cNvSpPr/>
          <p:nvPr/>
        </p:nvSpPr>
        <p:spPr>
          <a:xfrm>
            <a:off x="844550" y="338138"/>
            <a:ext cx="8351838" cy="100806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341313" y="1647825"/>
            <a:ext cx="9431337" cy="4954588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8"/>
          <p:cNvSpPr txBox="1"/>
          <p:nvPr>
            <p:ph idx="4294967295" type="title"/>
          </p:nvPr>
        </p:nvSpPr>
        <p:spPr>
          <a:xfrm>
            <a:off x="0" y="22860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-RU"/>
              <a:t>Импорт-Экспорт данных в R</a:t>
            </a:r>
            <a:endParaRPr/>
          </a:p>
        </p:txBody>
      </p:sp>
      <p:sp>
        <p:nvSpPr>
          <p:cNvPr id="544" name="Google Shape;544;p38"/>
          <p:cNvSpPr/>
          <p:nvPr/>
        </p:nvSpPr>
        <p:spPr>
          <a:xfrm>
            <a:off x="2212975" y="1562100"/>
            <a:ext cx="4822825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 данных в </a:t>
            </a:r>
            <a:r>
              <a:rPr b="1" i="1" lang="ru-RU" sz="28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xls</a:t>
            </a:r>
            <a:r>
              <a:rPr b="1" lang="ru-RU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</a:t>
            </a:r>
            <a:endParaRPr/>
          </a:p>
        </p:txBody>
      </p:sp>
      <p:sp>
        <p:nvSpPr>
          <p:cNvPr id="545" name="Google Shape;545;p38"/>
          <p:cNvSpPr/>
          <p:nvPr/>
        </p:nvSpPr>
        <p:spPr>
          <a:xfrm>
            <a:off x="644525" y="2355850"/>
            <a:ext cx="9072563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&gt;install.packages(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openxlsx</a:t>
            </a:r>
            <a:r>
              <a:rPr lang="ru-RU" sz="2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);library("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openxlsx</a:t>
            </a:r>
            <a:r>
              <a:rPr lang="ru-RU" sz="2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")</a:t>
            </a:r>
            <a:endParaRPr sz="20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write.xlsx(df1, "df1_data.xlsx", sheetName="Sheet1")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588963" y="2754313"/>
            <a:ext cx="8929687" cy="560387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4660900" y="4730750"/>
            <a:ext cx="576263" cy="485775"/>
          </a:xfrm>
          <a:prstGeom prst="rightArrow">
            <a:avLst>
              <a:gd fmla="val 50000" name="adj1"/>
              <a:gd fmla="val 29657" name="adj2"/>
            </a:avLst>
          </a:prstGeom>
          <a:solidFill>
            <a:srgbClr val="FF5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123825" y="4429125"/>
            <a:ext cx="5113338" cy="1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VariableInt VariableReal VariableChar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   1                  0.1          R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      2                  0.2          and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    3                  0.3          Data Mining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      4                  0.4          Examples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      5                  0.5          Case Studies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7324725" y="4081463"/>
            <a:ext cx="987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df1.xls</a:t>
            </a:r>
            <a:endParaRPr/>
          </a:p>
        </p:txBody>
      </p:sp>
      <p:pic>
        <p:nvPicPr>
          <p:cNvPr id="550" name="Google Shape;5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3213" y="4379913"/>
            <a:ext cx="4191000" cy="2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 txBox="1"/>
          <p:nvPr>
            <p:ph idx="4294967295" type="ctrTitle"/>
          </p:nvPr>
        </p:nvSpPr>
        <p:spPr>
          <a:xfrm>
            <a:off x="0" y="800100"/>
            <a:ext cx="9090025" cy="3484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ru-RU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Boxplot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buyingbusinesstravel.com.ru/upload/resize_cache/iblock/2d1/100_1000_1/big%20data%20small.jpg" id="559" name="Google Shape;5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975" y="0"/>
            <a:ext cx="952500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35519" y="1296626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BDEAF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22" name="Google Shape;122;p4"/>
          <p:cNvSpPr/>
          <p:nvPr/>
        </p:nvSpPr>
        <p:spPr>
          <a:xfrm>
            <a:off x="945077" y="1618928"/>
            <a:ext cx="835292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Гистограмма</a:t>
            </a: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(histogram) График распределения частот, который строится при помощи прямоугольников, чья площадь пропорциональна частоте нахождения данной величины в интервале, на котором построен данный прямоугольник.</a:t>
            </a: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513" y="3211489"/>
            <a:ext cx="3476625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242889" y="1171440"/>
            <a:ext cx="9791700" cy="555088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0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pic>
        <p:nvPicPr>
          <p:cNvPr id="569" name="Google Shape;5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583" y="1937245"/>
            <a:ext cx="49625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0"/>
          <p:cNvSpPr/>
          <p:nvPr/>
        </p:nvSpPr>
        <p:spPr>
          <a:xfrm>
            <a:off x="696785" y="4719580"/>
            <a:ext cx="919448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Таким образом, в отличие от других статистических программ, в R при построении диаграмм размахов используются устойчивые (робастные) оценки центральной тенденции (медиана) и разброса (интерквартильный размах, ИКР). Верхний "ус" простирается от верхней границы "ящика" до наибольшего выборочного значения, находящегося в пределах расстояния 1.5 х ИКР от этой границы. Аналогично, нижний "ус" простирается от нижней границы "ящика" до наименьшего выборочного значения, находящегося в пределах расстояния 1.5 х ИКР от этой границы.</a:t>
            </a:r>
            <a:endParaRPr/>
          </a:p>
        </p:txBody>
      </p:sp>
      <p:sp>
        <p:nvSpPr>
          <p:cNvPr id="571" name="Google Shape;571;p40"/>
          <p:cNvSpPr/>
          <p:nvPr/>
        </p:nvSpPr>
        <p:spPr>
          <a:xfrm>
            <a:off x="458217" y="1322395"/>
            <a:ext cx="93053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R (и не только) для построения диаграмм размахов служит функция boxplot(). Строение получаемых при помощи этой функции "ящиков с усами" представлено ниже: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526479" y="1042864"/>
            <a:ext cx="9216331" cy="567946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1007172" y="295539"/>
            <a:ext cx="8351837" cy="681082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1"/>
          <p:cNvSpPr txBox="1"/>
          <p:nvPr>
            <p:ph type="title"/>
          </p:nvPr>
        </p:nvSpPr>
        <p:spPr>
          <a:xfrm>
            <a:off x="833087" y="254324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581" name="Google Shape;581;p41"/>
          <p:cNvSpPr/>
          <p:nvPr/>
        </p:nvSpPr>
        <p:spPr>
          <a:xfrm>
            <a:off x="736191" y="1546920"/>
            <a:ext cx="879690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Особенности использования функции boxplot() рассмотрим на примере данных, полученных в ходе эксперимента по изучению эффективности шести видов инсектицидных средств. Каждым из этих средств обработали по 12 растений, после чего подсчитали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количество выживших на растениях насекомых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Данные этого эксперимента входят в состав стандартного набора данных R и доступны по команде data(InsectSprays). В таблице InsectSprays имеется два столбца - count, содержащий результаты подсчета насекомых, и spray, содержащий коды инсектицидных средств (от А до F):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793681" y="3855244"/>
            <a:ext cx="51371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&gt;data(InsectSprays)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&gt;head(InsectSprays)</a:t>
            </a:r>
            <a:endParaRPr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583" name="Google Shape;58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254" y="3855244"/>
            <a:ext cx="1512168" cy="277645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2"/>
          <p:cNvSpPr/>
          <p:nvPr/>
        </p:nvSpPr>
        <p:spPr>
          <a:xfrm>
            <a:off x="526479" y="1324624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2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2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593" name="Google Shape;593;p42"/>
          <p:cNvSpPr/>
          <p:nvPr/>
        </p:nvSpPr>
        <p:spPr>
          <a:xfrm>
            <a:off x="958727" y="1465215"/>
            <a:ext cx="5343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&gt;boxplot(count ~ spray, data = InsectSprays)</a:t>
            </a:r>
            <a:endParaRPr/>
          </a:p>
        </p:txBody>
      </p:sp>
      <p:pic>
        <p:nvPicPr>
          <p:cNvPr id="594" name="Google Shape;5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927" y="3809704"/>
            <a:ext cx="6615434" cy="272913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2"/>
          <p:cNvSpPr/>
          <p:nvPr/>
        </p:nvSpPr>
        <p:spPr>
          <a:xfrm>
            <a:off x="600360" y="1942943"/>
            <a:ext cx="906856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Обратите внимание на то, как были указаны переменные для построения графика - в виде т.н. формулы: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 ~ spray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Это стандартный способ, используемый в R для формулировки статистических моделей. По левую сторону от знака ~ ("тильда") указывается зависимая переменная, по правую - предикторы.</a:t>
            </a:r>
            <a:endParaRPr/>
          </a:p>
        </p:txBody>
      </p:sp>
      <p:sp>
        <p:nvSpPr>
          <p:cNvPr id="596" name="Google Shape;596;p4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/>
          <p:nvPr/>
        </p:nvSpPr>
        <p:spPr>
          <a:xfrm>
            <a:off x="526479" y="1171440"/>
            <a:ext cx="9216331" cy="555088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3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3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pic>
        <p:nvPicPr>
          <p:cNvPr id="605" name="Google Shape;6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968" y="3993187"/>
            <a:ext cx="6615434" cy="272913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3"/>
          <p:cNvSpPr/>
          <p:nvPr/>
        </p:nvSpPr>
        <p:spPr>
          <a:xfrm>
            <a:off x="793681" y="1353441"/>
            <a:ext cx="909758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видим, количество насекомых на растениях, обработанных инсектицидами C, D и E было наиболее низким, что говорит о высокой эффективности этих средств по сравнению с тремя другими средствами. На растениях, обработанных средствами C и D, были отмечены необычно высокие количества насекомых (см. точки над "усами"). Однако для насекомых характерно пятнистое пространственное распределение и поэтому вряд ли эти необычно высокие наблюдения являются истинными выбросами.</a:t>
            </a:r>
            <a:endParaRPr/>
          </a:p>
        </p:txBody>
      </p:sp>
      <p:sp>
        <p:nvSpPr>
          <p:cNvPr id="607" name="Google Shape;607;p4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526479" y="1171440"/>
            <a:ext cx="9216331" cy="555088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4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616" name="Google Shape;616;p44"/>
          <p:cNvSpPr/>
          <p:nvPr/>
        </p:nvSpPr>
        <p:spPr>
          <a:xfrm>
            <a:off x="674426" y="1398418"/>
            <a:ext cx="909758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Можно поработать над автоматически построенным графиком и несколько улучшить его внешний вид. Например, можно добавить заголовки осей и самого рисунка (аргументы xlab, ylab и main), а также закрасить "ящики" каким-нибудь цветом (аргумент col) или разными цветами: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526479" y="2803526"/>
            <a:ext cx="97509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boxplot(count ~ spray,   xlab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"Инсектициды",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ylab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"Количество выживших насекомых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main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"Эффективность инсектицидов"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col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rainbow(6)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data = InsectSprays)</a:t>
            </a:r>
            <a:endParaRPr/>
          </a:p>
        </p:txBody>
      </p:sp>
      <p:pic>
        <p:nvPicPr>
          <p:cNvPr id="618" name="Google Shape;6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382" y="3827628"/>
            <a:ext cx="5400600" cy="29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5"/>
          <p:cNvSpPr/>
          <p:nvPr/>
        </p:nvSpPr>
        <p:spPr>
          <a:xfrm>
            <a:off x="242888" y="1042864"/>
            <a:ext cx="9791699" cy="567946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958724" y="193686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5"/>
          <p:cNvSpPr txBox="1"/>
          <p:nvPr>
            <p:ph type="title"/>
          </p:nvPr>
        </p:nvSpPr>
        <p:spPr>
          <a:xfrm>
            <a:off x="784639" y="279352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628" name="Google Shape;628;p45"/>
          <p:cNvSpPr/>
          <p:nvPr/>
        </p:nvSpPr>
        <p:spPr>
          <a:xfrm>
            <a:off x="526477" y="1435071"/>
            <a:ext cx="921633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92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Подобно функции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функция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обладает большим числом управляющих аргументов.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используя аргумент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можно изобразить данные на логарифмической шкале.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Аргумент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varwidth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(от </a:t>
            </a:r>
            <a:r>
              <a:rPr i="1"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iable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переменная, и </a:t>
            </a:r>
            <a:r>
              <a:rPr i="1"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ширина) позволяет сделать так, что ширина "ящиков" будет пропорциональна квадратному корню из числа наблюдений в каждой группе (для этого необходимо использовать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varwidth = TRUE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Это может оказаться полезной опцией для визуализации выборок, значительно различающихся по размеру (в нашем примере смысла в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varwidth = TRUE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не было бы, поскольку в каждой группе имеется по 12 наблюдений).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Аргумент horizontal со значением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позволяет изобразить "ящики" горизонтально (см. ниже). Подробнее об аргументах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boxplot()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можно узнать из файла помощи по этой функции (доступен по команде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?boxplot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/>
          </a:p>
        </p:txBody>
      </p:sp>
      <p:sp>
        <p:nvSpPr>
          <p:cNvPr id="629" name="Google Shape;629;p4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242889" y="1171440"/>
            <a:ext cx="9791700" cy="555088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13033" y="209095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638" name="Google Shape;638;p46"/>
          <p:cNvSpPr/>
          <p:nvPr/>
        </p:nvSpPr>
        <p:spPr>
          <a:xfrm>
            <a:off x="1322313" y="1438435"/>
            <a:ext cx="83054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boxplot(count ~ spray,   xlab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"Инсектициды",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ylab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"Количество выживших насекомых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main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"Эффективность инсектицидов"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 col = </a:t>
            </a:r>
            <a:r>
              <a:rPr lang="ru-RU" sz="2000">
                <a:solidFill>
                  <a:srgbClr val="00B050"/>
                </a:solidFill>
                <a:latin typeface="Book Antiqua"/>
                <a:ea typeface="Book Antiqua"/>
                <a:cs typeface="Book Antiqua"/>
                <a:sym typeface="Book Antiqua"/>
              </a:rPr>
              <a:t>"coral"</a:t>
            </a: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</a:t>
            </a:r>
            <a:endParaRPr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         horizontal = TRUE, data = InsectSprays)</a:t>
            </a:r>
            <a:endParaRPr/>
          </a:p>
        </p:txBody>
      </p:sp>
      <p:pic>
        <p:nvPicPr>
          <p:cNvPr id="639" name="Google Shape;6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0660" y="2875041"/>
            <a:ext cx="5256584" cy="359249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7"/>
          <p:cNvSpPr/>
          <p:nvPr/>
        </p:nvSpPr>
        <p:spPr>
          <a:xfrm>
            <a:off x="526479" y="1324624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7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7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Boxplot</a:t>
            </a:r>
            <a:endParaRPr sz="4000"/>
          </a:p>
        </p:txBody>
      </p:sp>
      <p:sp>
        <p:nvSpPr>
          <p:cNvPr id="649" name="Google Shape;649;p47"/>
          <p:cNvSpPr/>
          <p:nvPr/>
        </p:nvSpPr>
        <p:spPr>
          <a:xfrm>
            <a:off x="958728" y="1776706"/>
            <a:ext cx="8534962" cy="2516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Интересно, что построить диаграммы размаха можно не только при помощи специализированной функции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но также и функции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например, по команде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plot(count ~ spray, data = InsectSprays)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Дело в том, что функция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очень "смышленая" - она автоматически распознает, что переменная count является количественной, а spray - номинальной, и поэтому начинает вести себя как </a:t>
            </a:r>
            <a:r>
              <a:rPr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boxplot()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650" name="Google Shape;650;p4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 txBox="1"/>
          <p:nvPr>
            <p:ph idx="4294967295" type="ctrTitle"/>
          </p:nvPr>
        </p:nvSpPr>
        <p:spPr>
          <a:xfrm>
            <a:off x="0" y="800100"/>
            <a:ext cx="9090025" cy="3484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ru-RU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Графический вывод в R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buyingbusinesstravel.com.ru/upload/resize_cache/iblock/2d1/100_1000_1/big%20data%20small.jpg" id="658" name="Google Shape;6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975" y="0"/>
            <a:ext cx="952500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9"/>
          <p:cNvSpPr/>
          <p:nvPr/>
        </p:nvSpPr>
        <p:spPr>
          <a:xfrm>
            <a:off x="1176920" y="249763"/>
            <a:ext cx="8351837" cy="1143950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242889" y="1258889"/>
            <a:ext cx="9720384" cy="5616622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9"/>
          <p:cNvSpPr txBox="1"/>
          <p:nvPr>
            <p:ph type="title"/>
          </p:nvPr>
        </p:nvSpPr>
        <p:spPr>
          <a:xfrm>
            <a:off x="1500410" y="277134"/>
            <a:ext cx="7704855" cy="820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668" name="Google Shape;668;p49"/>
          <p:cNvSpPr txBox="1"/>
          <p:nvPr>
            <p:ph idx="1" type="body"/>
          </p:nvPr>
        </p:nvSpPr>
        <p:spPr>
          <a:xfrm>
            <a:off x="871328" y="1314232"/>
            <a:ext cx="4771465" cy="61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b="1" lang="ru-RU"/>
              <a:t>Линейные графики</a:t>
            </a:r>
            <a:endParaRPr/>
          </a:p>
          <a:p>
            <a:pPr indent="0" lvl="0" marL="0" rtl="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None/>
            </a:pPr>
            <a:r>
              <a:t/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242887" y="2211109"/>
            <a:ext cx="9504363" cy="2546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Линейные графики отражают связь между зависимой и независимой переменной. Существует </a:t>
            </a:r>
            <a:r>
              <a:rPr b="1" i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два способа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нанесения линий на график: явное рисование линий поверх уже построенного графика с помощью функции </a:t>
            </a:r>
            <a:r>
              <a:rPr b="1" i="1" lang="ru-RU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lines()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или создание нового линейного графика с помощью функции </a:t>
            </a:r>
            <a:r>
              <a:rPr b="1" i="1" lang="ru-RU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plot()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дополнительным параметром 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060" lvl="0" marL="348060" marR="0" rtl="0" algn="l">
              <a:spcBef>
                <a:spcPts val="55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иллюстрации принципов работы первого способа откроем данные по объему сброса загрязненных сточных вод по морям России (млрд куб. м):</a:t>
            </a:r>
            <a:endParaRPr/>
          </a:p>
        </p:txBody>
      </p:sp>
      <p:pic>
        <p:nvPicPr>
          <p:cNvPr id="670" name="Google Shape;6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328" y="4919119"/>
            <a:ext cx="7867809" cy="154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535519" y="1296626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BDEAFA"/>
          </a:solidFill>
          <a:ln cap="flat" cmpd="sng" w="9525">
            <a:solidFill>
              <a:srgbClr val="A3E74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33" name="Google Shape;133;p5"/>
          <p:cNvSpPr/>
          <p:nvPr/>
        </p:nvSpPr>
        <p:spPr>
          <a:xfrm>
            <a:off x="995171" y="1748708"/>
            <a:ext cx="8315393" cy="449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Сильные стороны гистограммы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как инструмента контроля качества, заключаются в ее наглядности, простоте, возможности быстро представить вид распределения большого числа данных. Также гистограмма показывает взаимосвязь изменения контролируемых параметров по отношению к инженерным спецификациям.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 недостаткам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можно отнести – отсутствие возможности количественно оценить стабильность процесса, отсутствие привязки ко времени, необходимость большого числа данных для точной оценки структуры распределения, возможность различного толкования результатов, некоторая субъективность в представлении формы распределения.</a:t>
            </a:r>
            <a:endParaRPr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0"/>
          <p:cNvSpPr/>
          <p:nvPr/>
        </p:nvSpPr>
        <p:spPr>
          <a:xfrm>
            <a:off x="242888" y="1142859"/>
            <a:ext cx="9791699" cy="5551470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0"/>
          <p:cNvSpPr/>
          <p:nvPr/>
        </p:nvSpPr>
        <p:spPr>
          <a:xfrm>
            <a:off x="959518" y="358675"/>
            <a:ext cx="8351837" cy="674387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0"/>
          <p:cNvSpPr txBox="1"/>
          <p:nvPr>
            <p:ph idx="1" type="body"/>
          </p:nvPr>
        </p:nvSpPr>
        <p:spPr>
          <a:xfrm>
            <a:off x="746249" y="1262159"/>
            <a:ext cx="6427649" cy="61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Стандартные датасеты в R</a:t>
            </a:r>
            <a:endParaRPr b="1"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680" name="Google Shape;680;p50"/>
          <p:cNvSpPr/>
          <p:nvPr/>
        </p:nvSpPr>
        <p:spPr>
          <a:xfrm>
            <a:off x="458217" y="1913189"/>
            <a:ext cx="9576370" cy="4268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9775" lIns="47600" spcFirstLastPara="1" rIns="0" wrap="square" tIns="269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Библиотека наборов данных поставляется с базой R, что означает, что вам не нужно явно загружать библиотеку. R включает в себя большое количество наборов данных, которые вы можете использовать.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ожно загрузить набор данных из этой библиотеки, набрав:</a:t>
            </a:r>
            <a:endParaRPr b="0" i="0" sz="2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b="1" i="1" lang="ru-RU" sz="2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data(DataSetName)</a:t>
            </a:r>
            <a:endParaRPr b="1" i="1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чтобы загрузить очень часто используемый набор данных </a:t>
            </a:r>
            <a:r>
              <a:rPr b="1" i="1" lang="ru-RU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iris</a:t>
            </a: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  </a:t>
            </a:r>
            <a:r>
              <a:rPr b="1" i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data(iris)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увидеть список наборов данных, доступных в этой библиотеке, вы можете ввести:</a:t>
            </a:r>
            <a:endParaRPr b="0" i="0" sz="2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b="1" i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list all datasets in the package </a:t>
            </a:r>
            <a:endParaRPr b="1" i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None/>
            </a:pPr>
            <a:r>
              <a:rPr b="1" i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i="1" lang="ru-RU" sz="2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library(help = "datasets") </a:t>
            </a:r>
            <a:endParaRPr/>
          </a:p>
        </p:txBody>
      </p:sp>
      <p:sp>
        <p:nvSpPr>
          <p:cNvPr id="681" name="Google Shape;681;p5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82" name="Google Shape;682;p50"/>
          <p:cNvSpPr txBox="1"/>
          <p:nvPr>
            <p:ph type="title"/>
          </p:nvPr>
        </p:nvSpPr>
        <p:spPr>
          <a:xfrm>
            <a:off x="1500410" y="277134"/>
            <a:ext cx="7704855" cy="820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242888" y="1114873"/>
            <a:ext cx="9646707" cy="557945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959518" y="358675"/>
            <a:ext cx="8351837" cy="687008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1"/>
          <p:cNvSpPr txBox="1"/>
          <p:nvPr>
            <p:ph type="title"/>
          </p:nvPr>
        </p:nvSpPr>
        <p:spPr>
          <a:xfrm>
            <a:off x="1394322" y="358675"/>
            <a:ext cx="7917034" cy="68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691" name="Google Shape;691;p51"/>
          <p:cNvSpPr txBox="1"/>
          <p:nvPr>
            <p:ph idx="1" type="body"/>
          </p:nvPr>
        </p:nvSpPr>
        <p:spPr>
          <a:xfrm>
            <a:off x="793680" y="1224641"/>
            <a:ext cx="3768994" cy="61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Линейные графики</a:t>
            </a:r>
            <a:endParaRPr/>
          </a:p>
          <a:p>
            <a:pPr indent="0" lvl="0" marL="0" rtl="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None/>
            </a:pPr>
            <a:r>
              <a:t/>
            </a:r>
            <a:endParaRPr/>
          </a:p>
        </p:txBody>
      </p:sp>
      <p:sp>
        <p:nvSpPr>
          <p:cNvPr id="692" name="Google Shape;692;p51"/>
          <p:cNvSpPr/>
          <p:nvPr/>
        </p:nvSpPr>
        <p:spPr>
          <a:xfrm>
            <a:off x="5318094" y="3374801"/>
            <a:ext cx="4317589" cy="2923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"p"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points,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"l" 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lines,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"b"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both,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"c"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the lines part alone of “b”,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"o"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both ‘overplotted’,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"h"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‘histogram’ like (or ‘high-density’) vertical lines,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"s"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stair steps,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"S"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other steps, see ‘Details’, </a:t>
            </a:r>
            <a:endParaRPr b="0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1479F"/>
              </a:buClr>
              <a:buSzPts val="1800"/>
              <a:buFont typeface="Calibri"/>
              <a:buChar char="•"/>
            </a:pPr>
            <a:r>
              <a:rPr b="0" lang="ru-RU" sz="1800">
                <a:solidFill>
                  <a:srgbClr val="31479F"/>
                </a:solidFill>
                <a:latin typeface="Calibri"/>
                <a:ea typeface="Calibri"/>
                <a:cs typeface="Calibri"/>
                <a:sym typeface="Calibri"/>
              </a:rPr>
              <a:t>"n" </a:t>
            </a:r>
            <a:r>
              <a:rPr b="0" lang="ru-RU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no plotting. </a:t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582533" y="1925089"/>
            <a:ext cx="9307063" cy="1425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78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По умолчанию функция </a:t>
            </a:r>
            <a:r>
              <a:rPr b="1" i="1" lang="ru-RU" sz="2078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plot()</a:t>
            </a:r>
            <a:r>
              <a:rPr b="1" i="1" lang="ru-RU" sz="2078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lang="ru-RU" sz="2078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рисует именно точки. Однако если точки не нужны, а достаточно только линий, или требуется иной подход к построению графиков, можно задать параметр </a:t>
            </a:r>
            <a:r>
              <a:rPr b="1" i="1" lang="ru-RU" sz="2078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type =</a:t>
            </a:r>
            <a:r>
              <a:rPr b="0" lang="ru-RU" sz="2078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который принимает следующие значения:</a:t>
            </a:r>
            <a:endParaRPr/>
          </a:p>
        </p:txBody>
      </p:sp>
      <p:pic>
        <p:nvPicPr>
          <p:cNvPr id="694" name="Google Shape;6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30" y="3238946"/>
            <a:ext cx="4630753" cy="332441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2"/>
          <p:cNvSpPr/>
          <p:nvPr/>
        </p:nvSpPr>
        <p:spPr>
          <a:xfrm>
            <a:off x="970240" y="406550"/>
            <a:ext cx="8351837" cy="485545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2"/>
          <p:cNvSpPr/>
          <p:nvPr/>
        </p:nvSpPr>
        <p:spPr>
          <a:xfrm>
            <a:off x="242888" y="1550500"/>
            <a:ext cx="9791700" cy="532501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2"/>
          <p:cNvSpPr/>
          <p:nvPr/>
        </p:nvSpPr>
        <p:spPr>
          <a:xfrm>
            <a:off x="242889" y="1125653"/>
            <a:ext cx="9720384" cy="5568675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2"/>
          <p:cNvSpPr txBox="1"/>
          <p:nvPr>
            <p:ph type="title"/>
          </p:nvPr>
        </p:nvSpPr>
        <p:spPr>
          <a:xfrm>
            <a:off x="820228" y="295238"/>
            <a:ext cx="8528395" cy="596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704" name="Google Shape;704;p52"/>
          <p:cNvSpPr txBox="1"/>
          <p:nvPr>
            <p:ph idx="1" type="body"/>
          </p:nvPr>
        </p:nvSpPr>
        <p:spPr>
          <a:xfrm>
            <a:off x="850340" y="1338587"/>
            <a:ext cx="4141129" cy="61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b="1" lang="ru-RU"/>
              <a:t>Линейные графики</a:t>
            </a:r>
            <a:endParaRPr/>
          </a:p>
          <a:p>
            <a:pPr indent="0" lvl="0" marL="0" rtl="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None/>
            </a:pPr>
            <a:r>
              <a:t/>
            </a:r>
            <a:endParaRPr/>
          </a:p>
        </p:txBody>
      </p:sp>
      <p:pic>
        <p:nvPicPr>
          <p:cNvPr id="705" name="Google Shape;7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836" y="2412957"/>
            <a:ext cx="4390459" cy="68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36" y="3333932"/>
            <a:ext cx="4390459" cy="298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7594" y="2412957"/>
            <a:ext cx="4516008" cy="64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805" y="3348046"/>
            <a:ext cx="4348422" cy="296936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3"/>
          <p:cNvSpPr/>
          <p:nvPr/>
        </p:nvSpPr>
        <p:spPr>
          <a:xfrm>
            <a:off x="970240" y="406550"/>
            <a:ext cx="8351837" cy="586360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3"/>
          <p:cNvSpPr/>
          <p:nvPr/>
        </p:nvSpPr>
        <p:spPr>
          <a:xfrm>
            <a:off x="242888" y="1598111"/>
            <a:ext cx="9791700" cy="52774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3"/>
          <p:cNvSpPr/>
          <p:nvPr/>
        </p:nvSpPr>
        <p:spPr>
          <a:xfrm>
            <a:off x="242888" y="1258889"/>
            <a:ext cx="9791699" cy="5435440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3"/>
          <p:cNvSpPr txBox="1"/>
          <p:nvPr>
            <p:ph type="title"/>
          </p:nvPr>
        </p:nvSpPr>
        <p:spPr>
          <a:xfrm>
            <a:off x="1176919" y="358939"/>
            <a:ext cx="7917034" cy="677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718" name="Google Shape;718;p53"/>
          <p:cNvSpPr txBox="1"/>
          <p:nvPr>
            <p:ph idx="1" type="body"/>
          </p:nvPr>
        </p:nvSpPr>
        <p:spPr>
          <a:xfrm>
            <a:off x="804401" y="1571922"/>
            <a:ext cx="8683513" cy="61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Линейные графики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719" name="Google Shape;7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681" y="2167579"/>
            <a:ext cx="4046111" cy="67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8" y="3008877"/>
            <a:ext cx="4315363" cy="30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526" y="2167580"/>
            <a:ext cx="4134824" cy="67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0398" y="3008877"/>
            <a:ext cx="4422588" cy="30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4"/>
          <p:cNvSpPr/>
          <p:nvPr/>
        </p:nvSpPr>
        <p:spPr>
          <a:xfrm>
            <a:off x="242888" y="1167017"/>
            <a:ext cx="9791699" cy="5527311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4"/>
          <p:cNvSpPr/>
          <p:nvPr/>
        </p:nvSpPr>
        <p:spPr>
          <a:xfrm>
            <a:off x="386209" y="1552305"/>
            <a:ext cx="9224128" cy="1451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Толщину и тип линии можно изменить, используя параметры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lwd =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lty = 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соответственно. Работают они аналогично параметрам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pch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cex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для точечных символов. Типов линий по умолчанию в стандартной библиотеке R не так много, но в сочетании с цветовым кодированием и толщиной их оказывается вполне достаточно: </a:t>
            </a:r>
            <a:endParaRPr/>
          </a:p>
        </p:txBody>
      </p:sp>
      <p:pic>
        <p:nvPicPr>
          <p:cNvPr id="731" name="Google Shape;7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75" y="3267503"/>
            <a:ext cx="2556886" cy="341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543" y="3151301"/>
            <a:ext cx="5192794" cy="51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1638" y="3803162"/>
            <a:ext cx="4483623" cy="28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4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4"/>
          <p:cNvSpPr txBox="1"/>
          <p:nvPr>
            <p:ph type="title"/>
          </p:nvPr>
        </p:nvSpPr>
        <p:spPr>
          <a:xfrm>
            <a:off x="969419" y="407463"/>
            <a:ext cx="8194173" cy="611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736" name="Google Shape;736;p5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5"/>
          <p:cNvSpPr/>
          <p:nvPr/>
        </p:nvSpPr>
        <p:spPr>
          <a:xfrm>
            <a:off x="242887" y="322262"/>
            <a:ext cx="9936409" cy="666216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242888" y="1134450"/>
            <a:ext cx="9791699" cy="5669054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530458" y="1566047"/>
            <a:ext cx="9079418" cy="409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графику можно добавить сетку: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5"/>
          <p:cNvSpPr/>
          <p:nvPr/>
        </p:nvSpPr>
        <p:spPr>
          <a:xfrm>
            <a:off x="970240" y="406550"/>
            <a:ext cx="8351837" cy="636314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5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746" name="Google Shape;746;p55"/>
          <p:cNvSpPr/>
          <p:nvPr/>
        </p:nvSpPr>
        <p:spPr>
          <a:xfrm>
            <a:off x="1663634" y="2156754"/>
            <a:ext cx="6965048" cy="5539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type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"l"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https://tsamsonov.github.io/r-geo-course/r-geo-course_files/figure-html/unnamed-chunk-255-1.png" id="747" name="Google Shape;7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377" y="2811563"/>
            <a:ext cx="5246720" cy="3747658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49" name="Google Shape;749;p55"/>
          <p:cNvSpPr/>
          <p:nvPr/>
        </p:nvSpPr>
        <p:spPr>
          <a:xfrm>
            <a:off x="1394321" y="2406667"/>
            <a:ext cx="1872208" cy="328539"/>
          </a:xfrm>
          <a:prstGeom prst="ellipse">
            <a:avLst/>
          </a:prstGeom>
          <a:noFill/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6"/>
          <p:cNvSpPr/>
          <p:nvPr/>
        </p:nvSpPr>
        <p:spPr>
          <a:xfrm>
            <a:off x="242888" y="1042864"/>
            <a:ext cx="9720385" cy="5832647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6"/>
          <p:cNvSpPr/>
          <p:nvPr/>
        </p:nvSpPr>
        <p:spPr>
          <a:xfrm>
            <a:off x="890588" y="3618466"/>
            <a:ext cx="3456061" cy="12311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2000"/>
              <a:buFont typeface="Consolas"/>
              <a:buNone/>
            </a:pP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2000"/>
              <a:buFont typeface="Consolas"/>
              <a:buNone/>
            </a:pP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labels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cex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20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0.75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pos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20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https://tsamsonov.github.io/r-geo-course/r-geo-course_files/figure-html/unnamed-chunk-256-1.png" id="758" name="Google Shape;75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292" y="3208094"/>
            <a:ext cx="4937728" cy="35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6"/>
          <p:cNvSpPr/>
          <p:nvPr/>
        </p:nvSpPr>
        <p:spPr>
          <a:xfrm>
            <a:off x="446676" y="1394649"/>
            <a:ext cx="9093136" cy="190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b="1" i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Аннотации данных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добавляются на график с помощью функции </a:t>
            </a:r>
            <a:r>
              <a:rPr b="1" i="1" lang="ru-RU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text(). </a:t>
            </a:r>
            <a:endParaRPr b="1" i="1"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060" lvl="0" marL="348060" marR="0" rtl="0" algn="l">
              <a:lnSpc>
                <a:spcPct val="85000"/>
              </a:lnSpc>
              <a:spcBef>
                <a:spcPts val="55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качестве трех обязательных аргументов ей необходимо передать координаты точек размещения текста, и вектор подписей. Также полезным будет указать параметр pos=, отвечающий за размещение аннотации относительно точки. Значения pos, равные 1, 2, 3 и 4, соответствуют размещению снизу, слева, сверху и справа от точки: </a:t>
            </a:r>
            <a:endParaRPr/>
          </a:p>
        </p:txBody>
      </p:sp>
      <p:sp>
        <p:nvSpPr>
          <p:cNvPr id="760" name="Google Shape;760;p5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61" name="Google Shape;761;p56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7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7"/>
          <p:cNvSpPr/>
          <p:nvPr/>
        </p:nvSpPr>
        <p:spPr>
          <a:xfrm>
            <a:off x="386209" y="1227168"/>
            <a:ext cx="9505056" cy="5467161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7"/>
          <p:cNvSpPr txBox="1"/>
          <p:nvPr>
            <p:ph idx="1" type="body"/>
          </p:nvPr>
        </p:nvSpPr>
        <p:spPr>
          <a:xfrm>
            <a:off x="838100" y="1397327"/>
            <a:ext cx="6361282" cy="550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Линейные графики (совмещение)</a:t>
            </a:r>
            <a:endParaRPr b="1"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70" name="Google Shape;770;p57"/>
          <p:cNvSpPr/>
          <p:nvPr/>
        </p:nvSpPr>
        <p:spPr>
          <a:xfrm>
            <a:off x="520198" y="2246234"/>
            <a:ext cx="9092615" cy="4174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Часто бывает необходимо совместить на одном графике несколько рядов данных. Для этого можно поступить двумя путями: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55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Нарисовать один ряд данных c помощью функции </a:t>
            </a:r>
            <a:r>
              <a:rPr b="1" i="1" lang="ru-RU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plot()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затем добавить к нему другие ряды с помощью функций </a:t>
            </a:r>
            <a:r>
              <a:rPr b="1" i="1" lang="ru-RU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() и </a:t>
            </a:r>
            <a:r>
              <a:rPr b="1" i="1" lang="ru-RU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lines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().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55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Нарисовать пустой график, а затем добавить к нему все ряды данных с помощью функций </a:t>
            </a:r>
            <a:r>
              <a:rPr b="1" i="1" lang="ru-RU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() и </a:t>
            </a:r>
            <a:r>
              <a:rPr b="1" i="1" lang="ru-RU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lines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().</a:t>
            </a:r>
            <a:endParaRPr i="1" sz="2200">
              <a:solidFill>
                <a:srgbClr val="181D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181D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059" lvl="1" marL="823136" marR="0" rtl="0" algn="l">
              <a:lnSpc>
                <a:spcPct val="85000"/>
              </a:lnSpc>
              <a:spcBef>
                <a:spcPts val="55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b="0" i="1" lang="ru-RU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совмещении нескольких рядов данных на одном графике в первом же вызове функции </a:t>
            </a:r>
            <a:r>
              <a:rPr b="0" i="1" lang="ru-RU" sz="2200" u="none" cap="none" strike="noStrike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plot() </a:t>
            </a:r>
            <a:r>
              <a:rPr b="0" i="1" lang="ru-RU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необходимо заложить диапазон значений по осям X и Y, охватывающий все ряды данных. В противном случае будет учтен только разброс значений первого ряда данных, и остальные ряды могут не поместиться в поле графика. </a:t>
            </a:r>
            <a:endParaRPr/>
          </a:p>
        </p:txBody>
      </p:sp>
      <p:sp>
        <p:nvSpPr>
          <p:cNvPr id="771" name="Google Shape;771;p5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2" name="Google Shape;772;p57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8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8"/>
          <p:cNvSpPr/>
          <p:nvPr/>
        </p:nvSpPr>
        <p:spPr>
          <a:xfrm>
            <a:off x="409533" y="1190501"/>
            <a:ext cx="9337718" cy="576929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8"/>
          <p:cNvSpPr txBox="1"/>
          <p:nvPr>
            <p:ph idx="1" type="body"/>
          </p:nvPr>
        </p:nvSpPr>
        <p:spPr>
          <a:xfrm>
            <a:off x="914103" y="1287471"/>
            <a:ext cx="7141486" cy="523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Линейные графики (совмещение)</a:t>
            </a:r>
            <a:endParaRPr b="1"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781" name="Google Shape;7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531" y="1840489"/>
            <a:ext cx="8271742" cy="730388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8"/>
          <p:cNvSpPr/>
          <p:nvPr/>
        </p:nvSpPr>
        <p:spPr>
          <a:xfrm>
            <a:off x="694138" y="2510645"/>
            <a:ext cx="90558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Построим пустой график, охватывающий полный диапазон данных, и имеющий все необходимые сопроводительные элементы:</a:t>
            </a:r>
            <a:endParaRPr b="0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83" y="2994065"/>
            <a:ext cx="5153022" cy="158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847" y="4579745"/>
            <a:ext cx="4899323" cy="221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914" y="3836979"/>
            <a:ext cx="3777592" cy="268225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787" name="Google Shape;787;p58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242888" y="1134450"/>
            <a:ext cx="9720385" cy="560059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9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9"/>
          <p:cNvSpPr/>
          <p:nvPr/>
        </p:nvSpPr>
        <p:spPr>
          <a:xfrm>
            <a:off x="576848" y="1906960"/>
            <a:ext cx="9166753" cy="47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b="1" i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Легенда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графику размещается с помощью функции </a:t>
            </a:r>
            <a:r>
              <a:rPr b="1" i="1" lang="ru-RU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legend(). </a:t>
            </a:r>
            <a:endParaRPr b="1" i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Эта функция принимает несколько аргументов, включая: местоположение, заголовок, названия элементов, графические параметры.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Местоположение может быть задано координатами (x,y)(x,y) в системе координат графика, но удобнее пользоваться следующими предопределенными константами: "bottomright", "bottom", "bottomleft", "left", "topleft", "top", "topright", "right", "center".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в легенде появились точки, необходимо задать параметр pch=. Для линейной легенды, следует задать, соответственно, параметр lty = и/или lwd =. Каждый из этих параметров должен быть вектором по количеству элементов легенды:</a:t>
            </a:r>
            <a:endParaRPr/>
          </a:p>
        </p:txBody>
      </p:sp>
      <p:sp>
        <p:nvSpPr>
          <p:cNvPr id="796" name="Google Shape;796;p5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97" name="Google Shape;797;p59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43" name="Google Shape;143;p6"/>
          <p:cNvSpPr/>
          <p:nvPr/>
        </p:nvSpPr>
        <p:spPr>
          <a:xfrm>
            <a:off x="793681" y="1366311"/>
            <a:ext cx="9185404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гистограммы яркости стал привычным делом во время </a:t>
            </a:r>
            <a:r>
              <a:rPr i="1"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редактирования фотографий в графическом редакторе.</a:t>
            </a: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Гистограмма яркости, которую для краткости обычно называют просто "гистограмма", помогает оценить общее качество фотографии на основе математической интерпретации тонального диапазона изображения в виде специальной диаграммы. </a:t>
            </a:r>
            <a:endParaRPr i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Гистограмма яркости изображения - столбчатая диаграмма, отображающая количество пикселей изображения (по вертикали), имеющих заданный уровень яркости (по горизонтали).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Т. е. гистограмма яркости представляет собой график, который показывает, какие оттенки присутствуют в изображении. Диапазон оттенков изображения представлен в виде последовательности вертикальных линий, расположенных слева направо от самого темного до самого светлого. Высота каждой линии показывает, сколько в изображении пикселей соответствующего оттенка.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0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242888" y="1134450"/>
            <a:ext cx="9648377" cy="560059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602233" y="1578856"/>
            <a:ext cx="9161369" cy="461664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2000"/>
              <a:buFont typeface="Consolas"/>
              <a:buNone/>
            </a:pP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par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mar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margins.default)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2000"/>
              <a:buFont typeface="Consolas"/>
              <a:buNone/>
            </a:pPr>
            <a:r>
              <a:rPr b="0" i="1" lang="ru-RU" sz="20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Найдем ограничивающий прямоугольник вокруг всех рядов данных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xrange 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onsolas"/>
              <a:buNone/>
            </a:pP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yrange 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Карское, tab</a:t>
            </a:r>
            <a:r>
              <a:rPr b="0" i="0" lang="ru-RU" sz="20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Азовское)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2000"/>
              <a:buFont typeface="Consolas"/>
              <a:buNone/>
            </a:pPr>
            <a:r>
              <a:rPr b="0" i="1" lang="ru-RU" sz="20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Построим пустой график с разметкой осей и всеми заголовками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70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2000"/>
              <a:buFont typeface="Consolas"/>
              <a:buNone/>
            </a:pP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plot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(xrange, yrange,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"n"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main=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"Объем сброса загрязненных сточных вод"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xlab=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"Год"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ylab=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"млрд.куб.м"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2000"/>
              <a:buFont typeface="Consolas"/>
              <a:buNone/>
            </a:pP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cex.axis=</a:t>
            </a:r>
            <a:r>
              <a:rPr b="0" i="0" lang="ru-RU" sz="20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cex.lab=</a:t>
            </a:r>
            <a:r>
              <a:rPr b="0" i="0" lang="ru-RU" sz="20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cex.main=</a:t>
            </a:r>
            <a:r>
              <a:rPr b="0" i="0" lang="ru-RU" sz="20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2000"/>
              <a:buFont typeface="Consolas"/>
              <a:buNone/>
            </a:pP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col.lab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"grey50"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20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fg =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20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"grey40"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2000"/>
              <a:buFont typeface="Consolas"/>
              <a:buNone/>
            </a:pPr>
            <a:r>
              <a:rPr b="0" i="1" lang="ru-RU" sz="20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Добавим на график сетку координат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2000"/>
              <a:buFont typeface="Consolas"/>
              <a:buNone/>
            </a:pPr>
            <a:r>
              <a:rPr b="1" i="0" lang="ru-RU" sz="20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b="0" i="0" lang="ru-RU" sz="20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07" name="Google Shape;807;p60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1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1"/>
          <p:cNvSpPr/>
          <p:nvPr/>
        </p:nvSpPr>
        <p:spPr>
          <a:xfrm>
            <a:off x="527270" y="1402904"/>
            <a:ext cx="9216331" cy="533213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1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1"/>
          <p:cNvSpPr/>
          <p:nvPr/>
        </p:nvSpPr>
        <p:spPr>
          <a:xfrm>
            <a:off x="902510" y="3972941"/>
            <a:ext cx="8066229" cy="24929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60A0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1800"/>
              <a:buFont typeface="Consolas"/>
              <a:buNone/>
            </a:pPr>
            <a:r>
              <a:rPr b="0" i="1" lang="ru-RU" sz="18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Определим положение, названия и цвета: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main 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"Море"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location 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"topright"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labels 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"Каспийское"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"Карское"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"Азовское"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colors 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"red3"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"forestgreen"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"steelblue"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1800"/>
              <a:buFont typeface="Consolas"/>
              <a:buNone/>
            </a:pPr>
            <a:r>
              <a:rPr b="0" i="1" lang="ru-RU" sz="18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Если цвет передать в параметр fill, то по умолчанию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1" lang="ru-RU" sz="18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нарисуются цветовые плашки: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legend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(location, labels,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title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main,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fill=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colors)</a:t>
            </a: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860978" y="1783920"/>
            <a:ext cx="8149295" cy="193899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1800"/>
              <a:buFont typeface="Consolas"/>
              <a:buNone/>
            </a:pPr>
            <a:r>
              <a:rPr b="0" i="1" lang="ru-RU" sz="18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Добавим на график данные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points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"red3"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lines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Каспийское,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"red3"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points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Карское,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"forestgreen"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lines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Карское,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"forestgreen"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points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Азовское,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"steelblue"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lines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Год, tab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Азовское,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pch=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"steelblue"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17" name="Google Shape;817;p6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p61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2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2"/>
          <p:cNvSpPr/>
          <p:nvPr/>
        </p:nvSpPr>
        <p:spPr>
          <a:xfrm>
            <a:off x="527270" y="1402904"/>
            <a:ext cx="9216331" cy="533213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2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tsamsonov.github.io/r-geo-course/r-geo-course_files/figure-html/caspianlegend-1.png" id="826" name="Google Shape;82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750" y="1584147"/>
            <a:ext cx="6957511" cy="49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28" name="Google Shape;828;p62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3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3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3"/>
          <p:cNvSpPr/>
          <p:nvPr/>
        </p:nvSpPr>
        <p:spPr>
          <a:xfrm>
            <a:off x="530919" y="1283219"/>
            <a:ext cx="9216331" cy="541110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3"/>
          <p:cNvSpPr txBox="1"/>
          <p:nvPr>
            <p:ph idx="1" type="body"/>
          </p:nvPr>
        </p:nvSpPr>
        <p:spPr>
          <a:xfrm>
            <a:off x="970240" y="1578382"/>
            <a:ext cx="868351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Дополнительные возможности</a:t>
            </a:r>
            <a:endParaRPr sz="2800"/>
          </a:p>
        </p:txBody>
      </p:sp>
      <p:pic>
        <p:nvPicPr>
          <p:cNvPr id="837" name="Google Shape;8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947" y="3764411"/>
            <a:ext cx="4171216" cy="2994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3"/>
          <p:cNvSpPr/>
          <p:nvPr/>
        </p:nvSpPr>
        <p:spPr>
          <a:xfrm>
            <a:off x="5491634" y="4064885"/>
            <a:ext cx="4198050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построении гистограммы (как и любого другого типа графика) можно использовать не весь массив данных, а только его подмножество Например, можно посмотреть гистограмму только для субъектов с объемом экспорта менее 300:</a:t>
            </a:r>
            <a:endParaRPr/>
          </a:p>
        </p:txBody>
      </p:sp>
      <p:pic>
        <p:nvPicPr>
          <p:cNvPr id="839" name="Google Shape;83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836" y="3211910"/>
            <a:ext cx="9922654" cy="5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3"/>
          <p:cNvSpPr/>
          <p:nvPr/>
        </p:nvSpPr>
        <p:spPr>
          <a:xfrm>
            <a:off x="848488" y="2169620"/>
            <a:ext cx="88338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Здесь мы рассматриваем региональную статистику Росстата: экспорт/импорт продукции по регионам России (млн долл. США)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42" name="Google Shape;842;p63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4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4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4"/>
          <p:cNvSpPr/>
          <p:nvPr/>
        </p:nvSpPr>
        <p:spPr>
          <a:xfrm>
            <a:off x="325909" y="1042865"/>
            <a:ext cx="9606489" cy="5651464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4"/>
          <p:cNvSpPr txBox="1"/>
          <p:nvPr>
            <p:ph idx="1" type="body"/>
          </p:nvPr>
        </p:nvSpPr>
        <p:spPr>
          <a:xfrm>
            <a:off x="983386" y="1416789"/>
            <a:ext cx="758359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Столбчатые графики</a:t>
            </a:r>
            <a:endParaRPr b="1" sz="2800"/>
          </a:p>
        </p:txBody>
      </p:sp>
      <p:sp>
        <p:nvSpPr>
          <p:cNvPr id="851" name="Google Shape;851;p64"/>
          <p:cNvSpPr/>
          <p:nvPr/>
        </p:nvSpPr>
        <p:spPr>
          <a:xfrm>
            <a:off x="325909" y="2041161"/>
            <a:ext cx="9523468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00"/>
              <a:buFont typeface="Calibri"/>
              <a:buChar char="•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Столбчатые графики — barplot — отображают вектор числовых данных в виде столбиков. Это простейший вид графика (наряду с dotchart), который используется для сравнения абсолютных величин. Для построения необходимо вызвать функцию </a:t>
            </a:r>
            <a:r>
              <a:rPr i="1" lang="ru-RU" sz="20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barplot() </a:t>
            </a: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передать ей столбец таблицы: </a:t>
            </a:r>
            <a:endParaRPr/>
          </a:p>
        </p:txBody>
      </p:sp>
      <p:pic>
        <p:nvPicPr>
          <p:cNvPr id="852" name="Google Shape;8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60" y="3259341"/>
            <a:ext cx="4160300" cy="99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30" y="4254052"/>
            <a:ext cx="3813883" cy="241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6675" y="3887229"/>
            <a:ext cx="4246080" cy="30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4"/>
          <p:cNvSpPr/>
          <p:nvPr/>
        </p:nvSpPr>
        <p:spPr>
          <a:xfrm>
            <a:off x="5022751" y="3112943"/>
            <a:ext cx="50533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при наличии длинных подписей удобнее столбчатую диаграмму разместить горизонтально, используя параметр </a:t>
            </a: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 = TRUE</a:t>
            </a:r>
            <a:r>
              <a:rPr b="0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6589" y="4304922"/>
            <a:ext cx="3135897" cy="2401823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p64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5"/>
          <p:cNvSpPr/>
          <p:nvPr/>
        </p:nvSpPr>
        <p:spPr>
          <a:xfrm>
            <a:off x="242888" y="1042865"/>
            <a:ext cx="9676399" cy="583264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5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5"/>
          <p:cNvSpPr txBox="1"/>
          <p:nvPr>
            <p:ph idx="1" type="body"/>
          </p:nvPr>
        </p:nvSpPr>
        <p:spPr>
          <a:xfrm>
            <a:off x="810178" y="1308137"/>
            <a:ext cx="3680488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2400"/>
              <a:t>Столбчатые графики</a:t>
            </a:r>
            <a:endParaRPr b="1" sz="2400"/>
          </a:p>
        </p:txBody>
      </p:sp>
      <p:sp>
        <p:nvSpPr>
          <p:cNvPr id="867" name="Google Shape;867;p65"/>
          <p:cNvSpPr/>
          <p:nvPr/>
        </p:nvSpPr>
        <p:spPr>
          <a:xfrm>
            <a:off x="406195" y="1836755"/>
            <a:ext cx="8973844" cy="2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развернуть подписи перпендикулярно столбцам, следует использовать параметр las =. Справка__R говорит нам о том, что этот параметр дает следующее поведение подписей:</a:t>
            </a:r>
            <a:endParaRPr/>
          </a:p>
          <a:p>
            <a:pPr indent="-348059" lvl="1" marL="823136" marR="0" rtl="0" algn="l">
              <a:lnSpc>
                <a:spcPct val="85000"/>
              </a:lnSpc>
              <a:spcBef>
                <a:spcPts val="52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0: всегда параллельно осям (по умолчанию), </a:t>
            </a:r>
            <a:endParaRPr/>
          </a:p>
          <a:p>
            <a:pPr indent="-348059" lvl="1" marL="823136" marR="0" rtl="0" algn="l">
              <a:lnSpc>
                <a:spcPct val="85000"/>
              </a:lnSpc>
              <a:spcBef>
                <a:spcPts val="52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 всегда горизонтально, </a:t>
            </a:r>
            <a:endParaRPr/>
          </a:p>
          <a:p>
            <a:pPr indent="-348059" lvl="1" marL="823136" marR="0" rtl="0" algn="l">
              <a:lnSpc>
                <a:spcPct val="85000"/>
              </a:lnSpc>
              <a:spcBef>
                <a:spcPts val="52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2: всегда перпендикулярно осям, </a:t>
            </a:r>
            <a:endParaRPr/>
          </a:p>
          <a:p>
            <a:pPr indent="-348059" lvl="1" marL="823136" marR="0" rtl="0" algn="l">
              <a:lnSpc>
                <a:spcPct val="85000"/>
              </a:lnSpc>
              <a:spcBef>
                <a:spcPts val="52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 всегда вертикально. </a:t>
            </a:r>
            <a:endParaRPr/>
          </a:p>
        </p:txBody>
      </p:sp>
      <p:sp>
        <p:nvSpPr>
          <p:cNvPr id="868" name="Google Shape;868;p65"/>
          <p:cNvSpPr/>
          <p:nvPr/>
        </p:nvSpPr>
        <p:spPr>
          <a:xfrm>
            <a:off x="382929" y="4084419"/>
            <a:ext cx="9536359" cy="2618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Содержимое подписей часто не помещается в поле графика. Проблема в том, что вокруг любого графика резервируются поля ограниченного размера для размещения подписей координат и т.д. Автоматически эти поля не пересчитываются, зарезервировать их — наша задача.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52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Наберите в консоли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?par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Откроется список всевозможных графических параметров, которые управляют компоновкой и порядком построения графиков. Эти параметры можно установить, вызвав функцию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par()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Все дальнейшие вызовы инструкций построения графиков будут учитывать установленные параметры. </a:t>
            </a:r>
            <a:endParaRPr/>
          </a:p>
        </p:txBody>
      </p:sp>
      <p:sp>
        <p:nvSpPr>
          <p:cNvPr id="869" name="Google Shape;869;p6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65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6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6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6"/>
          <p:cNvSpPr/>
          <p:nvPr/>
        </p:nvSpPr>
        <p:spPr>
          <a:xfrm>
            <a:off x="242888" y="898848"/>
            <a:ext cx="9791699" cy="597666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6"/>
          <p:cNvSpPr txBox="1"/>
          <p:nvPr>
            <p:ph idx="1" type="body"/>
          </p:nvPr>
        </p:nvSpPr>
        <p:spPr>
          <a:xfrm>
            <a:off x="810177" y="1114872"/>
            <a:ext cx="868351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2400"/>
              <a:t>Столбчатые графики</a:t>
            </a:r>
            <a:endParaRPr b="1" sz="2400"/>
          </a:p>
        </p:txBody>
      </p:sp>
      <p:sp>
        <p:nvSpPr>
          <p:cNvPr id="879" name="Google Shape;879;p66"/>
          <p:cNvSpPr/>
          <p:nvPr/>
        </p:nvSpPr>
        <p:spPr>
          <a:xfrm>
            <a:off x="387879" y="1588307"/>
            <a:ext cx="9307063" cy="1245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Нам также понадобится параметр 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mar =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он отвечает за установку полей в условных единицах. Есть также параметр </a:t>
            </a:r>
            <a:r>
              <a:rPr i="1" lang="ru-RU" sz="2200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mai =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который позволяет установить поля графика в дюймах. Обратите внимание на то, что означают параметры этой функции:</a:t>
            </a:r>
            <a:endParaRPr/>
          </a:p>
        </p:txBody>
      </p:sp>
      <p:pic>
        <p:nvPicPr>
          <p:cNvPr id="880" name="Google Shape;88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817" y="2605985"/>
            <a:ext cx="3242730" cy="7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6"/>
          <p:cNvSpPr/>
          <p:nvPr/>
        </p:nvSpPr>
        <p:spPr>
          <a:xfrm>
            <a:off x="343505" y="3356909"/>
            <a:ext cx="2988953" cy="182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Поскольку в нашем примере проблемы возникают с левым полем, необходимо увеличить второй параметр.</a:t>
            </a:r>
            <a:endParaRPr/>
          </a:p>
        </p:txBody>
      </p:sp>
      <p:pic>
        <p:nvPicPr>
          <p:cNvPr id="882" name="Google Shape;88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045" y="3421204"/>
            <a:ext cx="6025105" cy="64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3074" y="4139205"/>
            <a:ext cx="4851485" cy="255358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85" name="Google Shape;885;p66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886" name="Google Shape;886;p66"/>
          <p:cNvSpPr/>
          <p:nvPr/>
        </p:nvSpPr>
        <p:spPr>
          <a:xfrm rot="10800000">
            <a:off x="8133147" y="6003194"/>
            <a:ext cx="504056" cy="4320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6"/>
          <p:cNvSpPr/>
          <p:nvPr/>
        </p:nvSpPr>
        <p:spPr>
          <a:xfrm>
            <a:off x="8662165" y="5788912"/>
            <a:ext cx="1398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 быть не должно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7"/>
          <p:cNvSpPr/>
          <p:nvPr/>
        </p:nvSpPr>
        <p:spPr>
          <a:xfrm>
            <a:off x="242888" y="1042865"/>
            <a:ext cx="9791699" cy="5832646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7"/>
          <p:cNvSpPr txBox="1"/>
          <p:nvPr>
            <p:ph idx="1" type="body"/>
          </p:nvPr>
        </p:nvSpPr>
        <p:spPr>
          <a:xfrm>
            <a:off x="810177" y="1308137"/>
            <a:ext cx="868351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2400"/>
              <a:t>Столбчатые графики</a:t>
            </a:r>
            <a:endParaRPr b="1" sz="2400"/>
          </a:p>
        </p:txBody>
      </p:sp>
      <p:sp>
        <p:nvSpPr>
          <p:cNvPr id="896" name="Google Shape;896;p67"/>
          <p:cNvSpPr/>
          <p:nvPr/>
        </p:nvSpPr>
        <p:spPr>
          <a:xfrm>
            <a:off x="810177" y="1957427"/>
            <a:ext cx="6848839" cy="193899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1800"/>
              <a:buFont typeface="Consolas"/>
              <a:buNone/>
            </a:pPr>
            <a:r>
              <a:rPr b="0" i="1" lang="ru-RU" sz="1800" u="none" cap="none" strike="noStrike">
                <a:solidFill>
                  <a:srgbClr val="60A0B0"/>
                </a:solidFill>
                <a:latin typeface="Consolas"/>
                <a:ea typeface="Consolas"/>
                <a:cs typeface="Consolas"/>
                <a:sym typeface="Consolas"/>
              </a:rPr>
              <a:t># Чтобы увеличить диапазон оси X, можно использовать параметр xlim = c(min, max):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barplot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(okr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ХимЭкспорт,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names.arg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names,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main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"Экспорт продукции химической промышленности"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xlab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"млн долл. США"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horiz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las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000"/>
              </a:buClr>
              <a:buSzPts val="1800"/>
              <a:buFont typeface="Consolas"/>
              <a:buNone/>
            </a:pP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xlim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ru-RU" sz="1800" u="none" cap="none" strike="noStrike">
                <a:solidFill>
                  <a:srgbClr val="40A070"/>
                </a:solidFill>
                <a:latin typeface="Consolas"/>
                <a:ea typeface="Consolas"/>
                <a:cs typeface="Consolas"/>
                <a:sym typeface="Consolas"/>
              </a:rPr>
              <a:t>12000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https://tsamsonov.github.io/r-geo-course/r-geo-course_files/figure-html/unnamed-chunk-235-2.png" id="897" name="Google Shape;8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206" y="3290005"/>
            <a:ext cx="4881955" cy="348711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99" name="Google Shape;899;p67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8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8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/>
          <p:nvPr/>
        </p:nvSpPr>
        <p:spPr>
          <a:xfrm>
            <a:off x="407341" y="1134450"/>
            <a:ext cx="9339909" cy="5559879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8"/>
          <p:cNvSpPr txBox="1"/>
          <p:nvPr>
            <p:ph idx="1" type="body"/>
          </p:nvPr>
        </p:nvSpPr>
        <p:spPr>
          <a:xfrm>
            <a:off x="818257" y="1386065"/>
            <a:ext cx="5709908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2400"/>
              <a:t>Круговые (секторные) диаграммы</a:t>
            </a:r>
            <a:endParaRPr b="1" sz="2400"/>
          </a:p>
        </p:txBody>
      </p:sp>
      <p:sp>
        <p:nvSpPr>
          <p:cNvPr id="908" name="Google Shape;908;p68"/>
          <p:cNvSpPr/>
          <p:nvPr/>
        </p:nvSpPr>
        <p:spPr>
          <a:xfrm>
            <a:off x="541039" y="2091460"/>
            <a:ext cx="9359851" cy="66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Круговые диаграммы (англ. piechart) строятся с помощью функции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pie(): </a:t>
            </a:r>
            <a:endParaRPr/>
          </a:p>
        </p:txBody>
      </p:sp>
      <p:pic>
        <p:nvPicPr>
          <p:cNvPr id="909" name="Google Shape;90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009" y="2659968"/>
            <a:ext cx="4155520" cy="56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7682" y="3320789"/>
            <a:ext cx="5306564" cy="25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8"/>
          <p:cNvSpPr/>
          <p:nvPr/>
        </p:nvSpPr>
        <p:spPr>
          <a:xfrm>
            <a:off x="1970385" y="6205278"/>
            <a:ext cx="705601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Экспорт продукции химической промышленности по округам</a:t>
            </a:r>
            <a:endParaRPr i="1" sz="2000">
              <a:solidFill>
                <a:srgbClr val="181D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68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9"/>
          <p:cNvSpPr/>
          <p:nvPr/>
        </p:nvSpPr>
        <p:spPr>
          <a:xfrm>
            <a:off x="242888" y="1042864"/>
            <a:ext cx="9791699" cy="5832647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9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69"/>
          <p:cNvSpPr/>
          <p:nvPr/>
        </p:nvSpPr>
        <p:spPr>
          <a:xfrm>
            <a:off x="407274" y="2195485"/>
            <a:ext cx="9356328" cy="635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в каждую метку можно добавить процент данного округа в общей массе. Для этого его нужно сначала посчитать и затем округлить: </a:t>
            </a:r>
            <a:endParaRPr/>
          </a:p>
        </p:txBody>
      </p:sp>
      <p:sp>
        <p:nvSpPr>
          <p:cNvPr id="922" name="Google Shape;922;p69"/>
          <p:cNvSpPr/>
          <p:nvPr/>
        </p:nvSpPr>
        <p:spPr>
          <a:xfrm>
            <a:off x="1091573" y="3207041"/>
            <a:ext cx="7608366" cy="7078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percentage = 100 * okr$ХимЭкспорт / sum(okr$ХимЭкспорт)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percentage = round(percentage, digits = 1)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9"/>
          <p:cNvSpPr/>
          <p:nvPr/>
        </p:nvSpPr>
        <p:spPr>
          <a:xfrm>
            <a:off x="549088" y="4131730"/>
            <a:ext cx="9214514" cy="12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 присоединить проценты к названиям округов, добавив обрамляющие скобки. Чтобы функция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paste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не добавляла пробелы между присоединяемыми строками, необходимо задать параметр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sep =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передав ему пустую строку — </a:t>
            </a:r>
            <a:r>
              <a:rPr i="1" lang="ru-RU" sz="2078">
                <a:solidFill>
                  <a:srgbClr val="181D33"/>
                </a:solidFill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7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9"/>
          <p:cNvSpPr/>
          <p:nvPr/>
        </p:nvSpPr>
        <p:spPr>
          <a:xfrm>
            <a:off x="981210" y="5309860"/>
            <a:ext cx="8694031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names2=paste(names, " (", percentage, "%)", sep = "")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Используем для аннотирования круговых секторов: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pie(okr$ХимЭкспорт, names2, main = "Доля федеральных округов в экспорте продукции химической промышленности") </a:t>
            </a:r>
            <a:endParaRPr/>
          </a:p>
        </p:txBody>
      </p:sp>
      <p:sp>
        <p:nvSpPr>
          <p:cNvPr id="925" name="Google Shape;925;p69"/>
          <p:cNvSpPr txBox="1"/>
          <p:nvPr/>
        </p:nvSpPr>
        <p:spPr>
          <a:xfrm>
            <a:off x="796982" y="1530788"/>
            <a:ext cx="5709908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Круговые (секторные) диаграммы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27" name="Google Shape;927;p69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52" name="Google Shape;152;p7"/>
          <p:cNvSpPr/>
          <p:nvPr/>
        </p:nvSpPr>
        <p:spPr>
          <a:xfrm>
            <a:off x="821432" y="1906960"/>
            <a:ext cx="8644506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3603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Гистограмма является вспомогательной функцией для оценки качества фотографии.</a:t>
            </a:r>
            <a:endParaRPr/>
          </a:p>
          <a:p>
            <a:pPr indent="360363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Слева на графике отображаются темные участки снимка - тени. Справа - светлые участки. Если подъемы расположены примерно симметрично, ближе к центру гистограммы, то изображение хорошо сбалансировано. Если подъемы смещены влево или вправо относительно центра, то это является показателем того, что изображение, соответственно, слишком темное или светлое. В таком случае нужно в меню Levels редактора Photoshop переустановить конечную точку для черного или белого цвета (фото 1 и 2).</a:t>
            </a:r>
            <a:endParaRPr/>
          </a:p>
        </p:txBody>
      </p:sp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0"/>
          <p:cNvSpPr/>
          <p:nvPr/>
        </p:nvSpPr>
        <p:spPr>
          <a:xfrm>
            <a:off x="242888" y="322262"/>
            <a:ext cx="9791700" cy="6804026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0"/>
          <p:cNvSpPr/>
          <p:nvPr/>
        </p:nvSpPr>
        <p:spPr>
          <a:xfrm>
            <a:off x="330679" y="898848"/>
            <a:ext cx="9703909" cy="597666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962818" y="18324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Google Shape;9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74" y="2113046"/>
            <a:ext cx="6715199" cy="333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0"/>
          <p:cNvSpPr/>
          <p:nvPr/>
        </p:nvSpPr>
        <p:spPr>
          <a:xfrm>
            <a:off x="330679" y="5571083"/>
            <a:ext cx="9293867" cy="943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662"/>
              <a:buFont typeface="Calibri"/>
              <a:buChar char="•"/>
            </a:pPr>
            <a:r>
              <a:rPr lang="ru-RU" sz="2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перенести часть заголовка на вторую строку, вы можете использовать управляющий символ перевода строки \n, вставив его в требуемое место </a:t>
            </a:r>
            <a:endParaRPr/>
          </a:p>
        </p:txBody>
      </p:sp>
      <p:sp>
        <p:nvSpPr>
          <p:cNvPr id="937" name="Google Shape;937;p70"/>
          <p:cNvSpPr txBox="1"/>
          <p:nvPr/>
        </p:nvSpPr>
        <p:spPr>
          <a:xfrm>
            <a:off x="796982" y="1530788"/>
            <a:ext cx="5709908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Круговые (секторные) диаграммы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7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39" name="Google Shape;939;p70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  <p:sp>
        <p:nvSpPr>
          <p:cNvPr id="940" name="Google Shape;940;p70"/>
          <p:cNvSpPr/>
          <p:nvPr/>
        </p:nvSpPr>
        <p:spPr>
          <a:xfrm rot="10800000">
            <a:off x="7785707" y="2057333"/>
            <a:ext cx="504056" cy="4320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0"/>
          <p:cNvSpPr/>
          <p:nvPr/>
        </p:nvSpPr>
        <p:spPr>
          <a:xfrm>
            <a:off x="8314725" y="1843051"/>
            <a:ext cx="1398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 быть не должно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1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242889" y="898848"/>
            <a:ext cx="9713544" cy="5976663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890588" y="230677"/>
            <a:ext cx="8351837" cy="668172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1"/>
          <p:cNvSpPr txBox="1"/>
          <p:nvPr>
            <p:ph idx="1" type="body"/>
          </p:nvPr>
        </p:nvSpPr>
        <p:spPr>
          <a:xfrm>
            <a:off x="890587" y="1057572"/>
            <a:ext cx="4201010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Изменение окраски</a:t>
            </a:r>
            <a:endParaRPr b="1" sz="2800"/>
          </a:p>
        </p:txBody>
      </p:sp>
      <p:sp>
        <p:nvSpPr>
          <p:cNvPr id="950" name="Google Shape;950;p71"/>
          <p:cNvSpPr/>
          <p:nvPr/>
        </p:nvSpPr>
        <p:spPr>
          <a:xfrm>
            <a:off x="274164" y="1494685"/>
            <a:ext cx="9760423" cy="124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Calibri"/>
              <a:buChar char="•"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Вещь, которой совершенно необходимо уметь пользоваться при работе с цветом в R — это цветовые палитры. Палитры чрезвычайно удобны, когда необходимо сгенерировать множество цветов, зная лишь основные оттенки. Для этого нужно создать палитру, используя функцию colorRampPalette(): </a:t>
            </a:r>
            <a:endParaRPr/>
          </a:p>
        </p:txBody>
      </p:sp>
      <p:pic>
        <p:nvPicPr>
          <p:cNvPr id="951" name="Google Shape;9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40" y="2829688"/>
            <a:ext cx="4842402" cy="397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1597" y="3302973"/>
            <a:ext cx="4632992" cy="306235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54" name="Google Shape;954;p71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2"/>
          <p:cNvSpPr/>
          <p:nvPr/>
        </p:nvSpPr>
        <p:spPr>
          <a:xfrm>
            <a:off x="242889" y="1166504"/>
            <a:ext cx="9720384" cy="5709007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2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2"/>
          <p:cNvSpPr txBox="1"/>
          <p:nvPr>
            <p:ph idx="1" type="body"/>
          </p:nvPr>
        </p:nvSpPr>
        <p:spPr>
          <a:xfrm>
            <a:off x="865719" y="1374573"/>
            <a:ext cx="868351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Изменение окраски</a:t>
            </a:r>
            <a:endParaRPr b="1" sz="2800"/>
          </a:p>
        </p:txBody>
      </p:sp>
      <p:sp>
        <p:nvSpPr>
          <p:cNvPr id="963" name="Google Shape;963;p72"/>
          <p:cNvSpPr/>
          <p:nvPr/>
        </p:nvSpPr>
        <p:spPr>
          <a:xfrm>
            <a:off x="448431" y="3057866"/>
            <a:ext cx="2890105" cy="3086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R существует множество стандартных палитр, их список можно найти в справке и документации. Наиболее полезные из них: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colors() 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gray() 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rainbow() 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heat.colors() 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topo.colors() 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416"/>
              </a:spcBef>
              <a:spcAft>
                <a:spcPts val="0"/>
              </a:spcAft>
              <a:buClr>
                <a:srgbClr val="F4BE96"/>
              </a:buClr>
              <a:buSzPts val="1330"/>
              <a:buFont typeface="Calibri"/>
              <a:buChar char="•"/>
            </a:pPr>
            <a:r>
              <a:rPr lang="ru-RU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terrain.colors() </a:t>
            </a:r>
            <a:endParaRPr/>
          </a:p>
        </p:txBody>
      </p:sp>
      <p:pic>
        <p:nvPicPr>
          <p:cNvPr id="964" name="Google Shape;9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537" y="2991049"/>
            <a:ext cx="6396442" cy="3583043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2"/>
          <p:cNvSpPr/>
          <p:nvPr/>
        </p:nvSpPr>
        <p:spPr>
          <a:xfrm>
            <a:off x="568168" y="2177588"/>
            <a:ext cx="9179081" cy="5539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nsolas"/>
              <a:buNone/>
            </a:pP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pie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(okr</a:t>
            </a:r>
            <a:r>
              <a:rPr b="0" i="0" lang="ru-RU" sz="18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ХимЭкспорт, names2,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main =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-RU" sz="1800" u="none" cap="none" strike="noStrike">
                <a:solidFill>
                  <a:srgbClr val="4070A0"/>
                </a:solidFill>
                <a:latin typeface="Consolas"/>
                <a:ea typeface="Consolas"/>
                <a:cs typeface="Consolas"/>
                <a:sym typeface="Consolas"/>
              </a:rPr>
              <a:t>"Доля федеральных округов в экспорте \n продукции химической промышленности"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-RU" sz="1800" u="none" cap="none" strike="noStrike">
                <a:solidFill>
                  <a:srgbClr val="902000"/>
                </a:solidFill>
                <a:latin typeface="Consolas"/>
                <a:ea typeface="Consolas"/>
                <a:cs typeface="Consolas"/>
                <a:sym typeface="Consolas"/>
              </a:rPr>
              <a:t>col=</a:t>
            </a: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rainbow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ru-RU" sz="1800" u="none" cap="none" strike="noStrike">
                <a:solidFill>
                  <a:srgbClr val="007020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0" i="0" lang="ru-RU" sz="180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(names2)))</a:t>
            </a: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66" name="Google Shape;966;p7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67" name="Google Shape;967;p72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3"/>
          <p:cNvSpPr/>
          <p:nvPr/>
        </p:nvSpPr>
        <p:spPr>
          <a:xfrm>
            <a:off x="242888" y="322262"/>
            <a:ext cx="9791700" cy="6662161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3"/>
          <p:cNvSpPr/>
          <p:nvPr/>
        </p:nvSpPr>
        <p:spPr>
          <a:xfrm>
            <a:off x="242889" y="1134450"/>
            <a:ext cx="9648376" cy="5597045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3"/>
          <p:cNvSpPr/>
          <p:nvPr/>
        </p:nvSpPr>
        <p:spPr>
          <a:xfrm>
            <a:off x="890588" y="469899"/>
            <a:ext cx="8351837" cy="665683"/>
          </a:xfrm>
          <a:prstGeom prst="roundRect">
            <a:avLst>
              <a:gd fmla="val 16667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3"/>
          <p:cNvSpPr txBox="1"/>
          <p:nvPr>
            <p:ph idx="1" type="body"/>
          </p:nvPr>
        </p:nvSpPr>
        <p:spPr>
          <a:xfrm>
            <a:off x="773861" y="1345762"/>
            <a:ext cx="8683513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ru-RU" sz="2400">
                <a:solidFill>
                  <a:srgbClr val="FF0000"/>
                </a:solidFill>
              </a:rPr>
              <a:t>Обязательные требования к отчету и графикам ЛР4:</a:t>
            </a:r>
            <a:endParaRPr/>
          </a:p>
        </p:txBody>
      </p:sp>
      <p:sp>
        <p:nvSpPr>
          <p:cNvPr id="976" name="Google Shape;976;p73"/>
          <p:cNvSpPr/>
          <p:nvPr/>
        </p:nvSpPr>
        <p:spPr>
          <a:xfrm>
            <a:off x="498218" y="3344499"/>
            <a:ext cx="8959156" cy="29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Легенду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Название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Подписи осей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Подрисуночные подписи </a:t>
            </a:r>
            <a:r>
              <a:rPr i="1" lang="ru-RU" sz="2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(Рис.1 Круговая диаграмма достижений китайских спортсменов 1-3 места)</a:t>
            </a:r>
            <a:endParaRPr/>
          </a:p>
          <a:p>
            <a:pPr indent="-348060" lvl="0" marL="34806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4BE96"/>
              </a:buClr>
              <a:buSzPts val="1920"/>
              <a:buFont typeface="Calibri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 график сопровождается пояснением: </a:t>
            </a:r>
            <a:r>
              <a:rPr i="1" lang="ru-RU" sz="2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С каждой последующей олимпиадой китайские спортсмены увеличивают количество призовых мест в общем зачете.</a:t>
            </a:r>
            <a:endParaRPr i="1" sz="24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77" name="Google Shape;977;p73"/>
          <p:cNvSpPr/>
          <p:nvPr/>
        </p:nvSpPr>
        <p:spPr>
          <a:xfrm>
            <a:off x="674241" y="2835893"/>
            <a:ext cx="41732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Графики должны иметь: </a:t>
            </a:r>
            <a:endParaRPr b="1" i="1"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3"/>
          <p:cNvSpPr/>
          <p:nvPr/>
        </p:nvSpPr>
        <p:spPr>
          <a:xfrm>
            <a:off x="498218" y="2414230"/>
            <a:ext cx="3001719" cy="380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8060" lvl="0" marL="34806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4BE96"/>
              </a:buClr>
              <a:buSzPts val="1760"/>
              <a:buFont typeface="Arial"/>
              <a:buChar char="•"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Исходные данные </a:t>
            </a:r>
            <a:endParaRPr/>
          </a:p>
        </p:txBody>
      </p:sp>
      <p:sp>
        <p:nvSpPr>
          <p:cNvPr id="979" name="Google Shape;979;p7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80" name="Google Shape;980;p73"/>
          <p:cNvSpPr txBox="1"/>
          <p:nvPr>
            <p:ph type="title"/>
          </p:nvPr>
        </p:nvSpPr>
        <p:spPr>
          <a:xfrm>
            <a:off x="818257" y="230676"/>
            <a:ext cx="8503820" cy="81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Оформление графического вывода в R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4"/>
          <p:cNvSpPr/>
          <p:nvPr/>
        </p:nvSpPr>
        <p:spPr>
          <a:xfrm>
            <a:off x="242888" y="196304"/>
            <a:ext cx="9791700" cy="667915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4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74"/>
          <p:cNvSpPr/>
          <p:nvPr/>
        </p:nvSpPr>
        <p:spPr>
          <a:xfrm>
            <a:off x="387350" y="1070594"/>
            <a:ext cx="9431338" cy="570803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4"/>
          <p:cNvSpPr txBox="1"/>
          <p:nvPr/>
        </p:nvSpPr>
        <p:spPr>
          <a:xfrm>
            <a:off x="911976" y="1239629"/>
            <a:ext cx="8229873" cy="26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Гипотеза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предположение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 свойстве</a:t>
            </a:r>
            <a:r>
              <a:rPr b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популяции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(каком-либо </a:t>
            </a:r>
            <a:r>
              <a:rPr lang="ru-RU" sz="2078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параметре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форме распределения…).</a:t>
            </a:r>
            <a:endParaRPr/>
          </a:p>
          <a:p>
            <a:pPr indent="0" lvl="0" marL="0" marR="0" rtl="0" algn="l">
              <a:spcBef>
                <a:spcPts val="1247"/>
              </a:spcBef>
              <a:spcAft>
                <a:spcPts val="0"/>
              </a:spcAft>
              <a:buClr>
                <a:srgbClr val="CC0000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гипотезы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(hypothesis testing) – процедура, в которой мы </a:t>
            </a:r>
            <a:r>
              <a:rPr lang="ru-RU" sz="2494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решаем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принять гипотезу («accept») или отвергнуть (reject). </a:t>
            </a:r>
            <a:endParaRPr/>
          </a:p>
          <a:p>
            <a:pPr indent="0" lvl="0" marL="0" marR="0" rtl="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1870"/>
              <a:buFont typeface="Noto Sans Symbols"/>
              <a:buNone/>
            </a:pPr>
            <a:r>
              <a:rPr lang="ru-RU" sz="187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Предполагается, что мы формулируем гипотезу ДО сбора данных.</a:t>
            </a:r>
            <a:endParaRPr/>
          </a:p>
        </p:txBody>
      </p:sp>
      <p:sp>
        <p:nvSpPr>
          <p:cNvPr id="989" name="Google Shape;989;p74"/>
          <p:cNvSpPr txBox="1"/>
          <p:nvPr/>
        </p:nvSpPr>
        <p:spPr>
          <a:xfrm>
            <a:off x="798629" y="3834072"/>
            <a:ext cx="86802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хотим знать, являются ли Студенты ФКТиПМ </a:t>
            </a: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случайной выборкой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из популяции с IQ </a:t>
            </a:r>
            <a:r>
              <a:rPr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=100.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4"/>
          <p:cNvSpPr txBox="1"/>
          <p:nvPr/>
        </p:nvSpPr>
        <p:spPr>
          <a:xfrm>
            <a:off x="593254" y="6125679"/>
            <a:ext cx="90909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66"/>
              <a:buFont typeface="Noto Sans Symbols"/>
              <a:buNone/>
            </a:pPr>
            <a:r>
              <a:rPr lang="ru-RU" sz="1766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Примечание.</a:t>
            </a:r>
            <a:r>
              <a:rPr lang="ru-RU" sz="176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значительном объеме выборки можно ожидать, что выборочное среднее не будет заметно отличаться от генерального среднего.</a:t>
            </a:r>
            <a:endParaRPr sz="176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74"/>
          <p:cNvGrpSpPr/>
          <p:nvPr/>
        </p:nvGrpSpPr>
        <p:grpSpPr>
          <a:xfrm>
            <a:off x="3428097" y="4931296"/>
            <a:ext cx="3547624" cy="1280092"/>
            <a:chOff x="3428097" y="5153757"/>
            <a:chExt cx="3547624" cy="1280092"/>
          </a:xfrm>
        </p:grpSpPr>
        <p:sp>
          <p:nvSpPr>
            <p:cNvPr id="992" name="Google Shape;992;p74"/>
            <p:cNvSpPr txBox="1"/>
            <p:nvPr/>
          </p:nvSpPr>
          <p:spPr>
            <a:xfrm>
              <a:off x="4764277" y="5435352"/>
              <a:ext cx="518476" cy="795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4572"/>
                <a:buFont typeface="Noto Sans Symbols"/>
                <a:buNone/>
              </a:pPr>
              <a:r>
                <a:rPr lang="ru-RU" sz="4572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/>
            </a:p>
          </p:txBody>
        </p:sp>
        <p:pic>
          <p:nvPicPr>
            <p:cNvPr descr="boy" id="993" name="Google Shape;993;p74"/>
            <p:cNvPicPr preferRelativeResize="0"/>
            <p:nvPr/>
          </p:nvPicPr>
          <p:blipFill rotWithShape="1">
            <a:blip r:embed="rId3">
              <a:alphaModFix/>
            </a:blip>
            <a:srcRect b="2070" l="27518" r="25260" t="0"/>
            <a:stretch/>
          </p:blipFill>
          <p:spPr>
            <a:xfrm>
              <a:off x="3428097" y="5242441"/>
              <a:ext cx="524574" cy="1047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udent" id="994" name="Google Shape;994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99156" y="5153757"/>
              <a:ext cx="976565" cy="1280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5" name="Google Shape;995;p7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5"/>
          <p:cNvSpPr/>
          <p:nvPr/>
        </p:nvSpPr>
        <p:spPr>
          <a:xfrm>
            <a:off x="242888" y="322262"/>
            <a:ext cx="9791700" cy="6625257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5"/>
          <p:cNvSpPr/>
          <p:nvPr/>
        </p:nvSpPr>
        <p:spPr>
          <a:xfrm>
            <a:off x="890588" y="395288"/>
            <a:ext cx="8351837" cy="719584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5"/>
          <p:cNvSpPr/>
          <p:nvPr/>
        </p:nvSpPr>
        <p:spPr>
          <a:xfrm>
            <a:off x="387350" y="1187897"/>
            <a:ext cx="9431338" cy="565220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5"/>
          <p:cNvSpPr txBox="1"/>
          <p:nvPr>
            <p:ph type="title"/>
          </p:nvPr>
        </p:nvSpPr>
        <p:spPr>
          <a:xfrm>
            <a:off x="1178297" y="395288"/>
            <a:ext cx="7488832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7450" lIns="94900" spcFirstLastPara="1" rIns="94900" wrap="square" tIns="474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600"/>
              <a:t>Для справки</a:t>
            </a:r>
            <a:endParaRPr/>
          </a:p>
        </p:txBody>
      </p:sp>
      <p:sp>
        <p:nvSpPr>
          <p:cNvPr id="1004" name="Google Shape;1004;p75"/>
          <p:cNvSpPr txBox="1"/>
          <p:nvPr/>
        </p:nvSpPr>
        <p:spPr>
          <a:xfrm>
            <a:off x="658875" y="1258888"/>
            <a:ext cx="527195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IQ рейтинг стран*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5" name="Google Shape;10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8" y="1834953"/>
            <a:ext cx="5109147" cy="189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83" y="3728740"/>
            <a:ext cx="5127934" cy="125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75"/>
          <p:cNvSpPr txBox="1"/>
          <p:nvPr/>
        </p:nvSpPr>
        <p:spPr>
          <a:xfrm>
            <a:off x="750988" y="5052379"/>
            <a:ext cx="5107829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2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США, Европа                                                                               </a:t>
            </a: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883" y="5367790"/>
            <a:ext cx="5127934" cy="67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289" y="6075808"/>
            <a:ext cx="5073527" cy="640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5"/>
          <p:cNvSpPr/>
          <p:nvPr/>
        </p:nvSpPr>
        <p:spPr>
          <a:xfrm>
            <a:off x="2054536" y="6550527"/>
            <a:ext cx="60969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*Источник: http://www.molomo.ru/test/iq-test/index2.php?a=country</a:t>
            </a: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6361928" y="1457959"/>
            <a:ext cx="3456760" cy="3016005"/>
          </a:xfrm>
          <a:prstGeom prst="wedgeRoundRectCallout">
            <a:avLst>
              <a:gd fmla="val -69730" name="adj1"/>
              <a:gd fmla="val -28790" name="adj2"/>
              <a:gd fmla="val 16667" name="adj3"/>
            </a:avLst>
          </a:prstGeom>
          <a:solidFill>
            <a:srgbClr val="99CCFF">
              <a:alpha val="2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Точные и естественные науки здесь изучаются особенно тщательно, а в рейтинге образования Гонконг уступил только Финляндии. Популярность набирают школы, которые предлагают ученикам свободное от уроков время тоже проводить за учебой.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b1.vestifinance.ru/c/117039.640x320.jpg" id="1012" name="Google Shape;1012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6889" y="4643264"/>
            <a:ext cx="3240360" cy="162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7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6"/>
          <p:cNvSpPr/>
          <p:nvPr/>
        </p:nvSpPr>
        <p:spPr>
          <a:xfrm>
            <a:off x="361194" y="466800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6"/>
          <p:cNvSpPr/>
          <p:nvPr/>
        </p:nvSpPr>
        <p:spPr>
          <a:xfrm>
            <a:off x="387350" y="188212"/>
            <a:ext cx="9431338" cy="6590414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0" name="Google Shape;1020;p76"/>
          <p:cNvGraphicFramePr/>
          <p:nvPr/>
        </p:nvGraphicFramePr>
        <p:xfrm>
          <a:off x="1731904" y="733490"/>
          <a:ext cx="3151102" cy="5902957"/>
        </p:xfrm>
        <a:graphic>
          <a:graphicData uri="http://schemas.openxmlformats.org/presentationml/2006/ole">
            <mc:AlternateContent>
              <mc:Choice Requires="v">
                <p:oleObj r:id="rId4" imgH="5902957" imgW="3151102" progId="MSPhotoEd.3" spid="_x0000_s1">
                  <p:embed/>
                </p:oleObj>
              </mc:Choice>
              <mc:Fallback>
                <p:oleObj r:id="rId5" imgH="5902957" imgW="3151102" progId="MSPhotoEd.3">
                  <p:embed/>
                  <p:pic>
                    <p:nvPicPr>
                      <p:cNvPr id="1020" name="Google Shape;1020;p7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2839" l="0" r="0" t="1083"/>
                      <a:stretch/>
                    </p:blipFill>
                    <p:spPr>
                      <a:xfrm>
                        <a:off x="1731904" y="733490"/>
                        <a:ext cx="3151102" cy="5902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1" name="Google Shape;1021;p76"/>
          <p:cNvCxnSpPr/>
          <p:nvPr/>
        </p:nvCxnSpPr>
        <p:spPr>
          <a:xfrm rot="10800000">
            <a:off x="3866894" y="1019455"/>
            <a:ext cx="1197612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2" name="Google Shape;1022;p76"/>
          <p:cNvCxnSpPr/>
          <p:nvPr/>
        </p:nvCxnSpPr>
        <p:spPr>
          <a:xfrm rot="10800000">
            <a:off x="4465699" y="6209108"/>
            <a:ext cx="1197612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3" name="Google Shape;1023;p76"/>
          <p:cNvSpPr txBox="1"/>
          <p:nvPr/>
        </p:nvSpPr>
        <p:spPr>
          <a:xfrm>
            <a:off x="5064506" y="795109"/>
            <a:ext cx="2469456" cy="428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Noto Sans Symbols"/>
              <a:buNone/>
            </a:pP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Очевидно, ДА</a:t>
            </a:r>
            <a:endParaRPr/>
          </a:p>
        </p:txBody>
      </p:sp>
      <p:sp>
        <p:nvSpPr>
          <p:cNvPr id="1024" name="Google Shape;1024;p76"/>
          <p:cNvSpPr txBox="1"/>
          <p:nvPr/>
        </p:nvSpPr>
        <p:spPr>
          <a:xfrm>
            <a:off x="5513197" y="5958368"/>
            <a:ext cx="2545338" cy="428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Noto Sans Symbols"/>
              <a:buNone/>
            </a:pP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Очевидно, НЕТ</a:t>
            </a:r>
            <a:endParaRPr/>
          </a:p>
        </p:txBody>
      </p:sp>
      <p:sp>
        <p:nvSpPr>
          <p:cNvPr id="1025" name="Google Shape;1025;p76"/>
          <p:cNvSpPr/>
          <p:nvPr/>
        </p:nvSpPr>
        <p:spPr>
          <a:xfrm>
            <a:off x="4841808" y="2591528"/>
            <a:ext cx="296929" cy="2543689"/>
          </a:xfrm>
          <a:prstGeom prst="rightBrace">
            <a:avLst>
              <a:gd fmla="val 71389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t/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6"/>
          <p:cNvSpPr txBox="1"/>
          <p:nvPr/>
        </p:nvSpPr>
        <p:spPr>
          <a:xfrm>
            <a:off x="5138738" y="3444373"/>
            <a:ext cx="1870650" cy="795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Noto Sans Symbols"/>
              <a:buNone/>
            </a:pP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Различия неочевидны</a:t>
            </a:r>
            <a:endParaRPr/>
          </a:p>
        </p:txBody>
      </p:sp>
      <p:pic>
        <p:nvPicPr>
          <p:cNvPr descr="boy" id="1027" name="Google Shape;1027;p76"/>
          <p:cNvPicPr preferRelativeResize="0"/>
          <p:nvPr/>
        </p:nvPicPr>
        <p:blipFill rotWithShape="1">
          <a:blip r:embed="rId7">
            <a:alphaModFix/>
          </a:blip>
          <a:srcRect b="2070" l="27518" r="25260" t="0"/>
          <a:stretch/>
        </p:blipFill>
        <p:spPr>
          <a:xfrm>
            <a:off x="912456" y="5531970"/>
            <a:ext cx="524574" cy="1047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b-for-student" id="1028" name="Google Shape;1028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44" y="2275105"/>
            <a:ext cx="844597" cy="945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ent" id="1029" name="Google Shape;1029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2261" y="3616059"/>
            <a:ext cx="976565" cy="1280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ent2" id="1030" name="Google Shape;1030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022" y="541703"/>
            <a:ext cx="1221882" cy="1442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6"/>
          <p:cNvSpPr txBox="1"/>
          <p:nvPr/>
        </p:nvSpPr>
        <p:spPr>
          <a:xfrm>
            <a:off x="6859274" y="1692493"/>
            <a:ext cx="2715248" cy="1923566"/>
          </a:xfrm>
          <a:prstGeom prst="rect">
            <a:avLst/>
          </a:prstGeom>
          <a:noFill/>
          <a:ln cap="flat" cmpd="sng" w="28575">
            <a:solidFill>
              <a:srgbClr val="33CC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Надо бы придумать какой-то критерий, когда сказать ДА, когда - НЕТ</a:t>
            </a:r>
            <a:endParaRPr/>
          </a:p>
        </p:txBody>
      </p:sp>
      <p:sp>
        <p:nvSpPr>
          <p:cNvPr id="1032" name="Google Shape;1032;p76"/>
          <p:cNvSpPr/>
          <p:nvPr/>
        </p:nvSpPr>
        <p:spPr>
          <a:xfrm>
            <a:off x="361194" y="188211"/>
            <a:ext cx="972075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Студенты ФКТиПМ– случайная выборка из популяции с IQ = 100?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7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7"/>
          <p:cNvSpPr/>
          <p:nvPr/>
        </p:nvSpPr>
        <p:spPr>
          <a:xfrm>
            <a:off x="387350" y="1258888"/>
            <a:ext cx="9431338" cy="5519737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7"/>
          <p:cNvSpPr txBox="1"/>
          <p:nvPr/>
        </p:nvSpPr>
        <p:spPr>
          <a:xfrm>
            <a:off x="602233" y="1453302"/>
            <a:ext cx="8980442" cy="210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45161" lvl="0" marL="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286"/>
              <a:buFont typeface="Noto Sans Symbols"/>
              <a:buChar char="✔"/>
            </a:pP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Гипотеза формулируется о свойствах </a:t>
            </a:r>
            <a:r>
              <a:rPr lang="ru-RU" sz="2286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ПОПУЛЯЦИИ = генеральной совокупности</a:t>
            </a: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(предположения о самой выборке легко проверить).</a:t>
            </a:r>
            <a:endParaRPr sz="228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161" lvl="0" marL="0" marR="0" rtl="0" algn="l">
              <a:spcBef>
                <a:spcPts val="1247"/>
              </a:spcBef>
              <a:spcAft>
                <a:spcPts val="0"/>
              </a:spcAft>
              <a:buClr>
                <a:srgbClr val="CC0000"/>
              </a:buClr>
              <a:buSzPts val="2286"/>
              <a:buFont typeface="Noto Sans Symbols"/>
              <a:buChar char="✔"/>
            </a:pPr>
            <a:r>
              <a:rPr lang="ru-RU" sz="2286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Опровергнуть</a:t>
            </a: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гипотезу в принципе </a:t>
            </a:r>
            <a:r>
              <a:rPr lang="ru-RU" sz="2286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легче</a:t>
            </a:r>
            <a:r>
              <a:rPr lang="ru-RU" sz="228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чем подтвердить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7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(может, верна наша гипотеза, а может – другая, близкая)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7"/>
          <p:cNvSpPr txBox="1"/>
          <p:nvPr/>
        </p:nvSpPr>
        <p:spPr>
          <a:xfrm>
            <a:off x="648516" y="3683327"/>
            <a:ext cx="8978793" cy="2688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94"/>
              <a:buFont typeface="Noto Sans Symbols"/>
              <a:buNone/>
            </a:pPr>
            <a:r>
              <a:rPr lang="ru-RU" sz="2494" u="sng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Формулируем ДВЕ взаимоисключающие гипотезы:</a:t>
            </a:r>
            <a:endParaRPr/>
          </a:p>
          <a:p>
            <a:pPr indent="0" lvl="0" marL="0" marR="0" rtl="0" algn="l">
              <a:spcBef>
                <a:spcPts val="1247"/>
              </a:spcBef>
              <a:spcAft>
                <a:spcPts val="0"/>
              </a:spcAft>
              <a:buClr>
                <a:srgbClr val="A50021"/>
              </a:buClr>
              <a:buSzPts val="2494"/>
              <a:buFont typeface="Noto Sans Symbols"/>
              <a:buNone/>
            </a:pPr>
            <a:r>
              <a:rPr b="1" lang="ru-RU" sz="2494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нулевая гипотеза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null hypothesis) – её мы собираемся опровергать; обычно говорит, что </a:t>
            </a:r>
            <a:r>
              <a:rPr lang="ru-RU" sz="2078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нет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различий, </a:t>
            </a:r>
            <a:r>
              <a:rPr lang="ru-RU" sz="2078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нет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эффекта, </a:t>
            </a:r>
            <a:r>
              <a:rPr lang="ru-RU" sz="2078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нет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изменений…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47"/>
              </a:spcBef>
              <a:spcAft>
                <a:spcPts val="0"/>
              </a:spcAft>
              <a:buClr>
                <a:srgbClr val="A50021"/>
              </a:buClr>
              <a:buSzPts val="2494"/>
              <a:buFont typeface="Noto Sans Symbols"/>
              <a:buNone/>
            </a:pPr>
            <a:r>
              <a:rPr b="1" lang="ru-RU" sz="2494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альтернативная гипотеза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alternative hypothesis) – её мы примем, если удастся отвергнуть H</a:t>
            </a:r>
            <a:r>
              <a:rPr baseline="-25000"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</p:txBody>
      </p:sp>
      <p:sp>
        <p:nvSpPr>
          <p:cNvPr id="1042" name="Google Shape;1042;p77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7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8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8"/>
          <p:cNvSpPr/>
          <p:nvPr/>
        </p:nvSpPr>
        <p:spPr>
          <a:xfrm>
            <a:off x="387350" y="1402905"/>
            <a:ext cx="9431338" cy="532859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8"/>
          <p:cNvSpPr txBox="1"/>
          <p:nvPr/>
        </p:nvSpPr>
        <p:spPr>
          <a:xfrm>
            <a:off x="724399" y="3264567"/>
            <a:ext cx="8924355" cy="254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Решение о том, принять или отвергнуть гипотезу принимается на основе </a:t>
            </a:r>
            <a:r>
              <a:rPr lang="ru-RU" sz="2494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статистики критерия</a:t>
            </a:r>
            <a:r>
              <a:rPr lang="ru-RU" sz="2494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(test statistic) – характеристики выборки.</a:t>
            </a:r>
            <a:endParaRPr/>
          </a:p>
          <a:p>
            <a:pPr indent="0" lvl="0" marL="0" marR="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t/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Видов нулевых гипотез не так уж много, и для каждой придумана своя статистика.</a:t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8"/>
          <p:cNvSpPr txBox="1"/>
          <p:nvPr/>
        </p:nvSpPr>
        <p:spPr>
          <a:xfrm>
            <a:off x="859765" y="1996821"/>
            <a:ext cx="8775891" cy="893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Итак, нужен критерий, который позволит нам решить, отвергнуть ли Н</a:t>
            </a:r>
            <a:r>
              <a:rPr baseline="-25000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имея в руках нашу выборку.</a:t>
            </a:r>
            <a:endParaRPr/>
          </a:p>
        </p:txBody>
      </p:sp>
      <p:sp>
        <p:nvSpPr>
          <p:cNvPr id="1052" name="Google Shape;1052;p78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9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79"/>
          <p:cNvSpPr/>
          <p:nvPr/>
        </p:nvSpPr>
        <p:spPr>
          <a:xfrm>
            <a:off x="387350" y="1255832"/>
            <a:ext cx="9431338" cy="5522793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79"/>
          <p:cNvSpPr txBox="1"/>
          <p:nvPr/>
        </p:nvSpPr>
        <p:spPr>
          <a:xfrm>
            <a:off x="876110" y="1255832"/>
            <a:ext cx="8909508" cy="153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9900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Пример.</a:t>
            </a:r>
            <a:endParaRPr sz="2494">
              <a:solidFill>
                <a:srgbClr val="66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Noto Sans Symbols"/>
              <a:buNone/>
            </a:pPr>
            <a:r>
              <a:t/>
            </a:r>
            <a:endParaRPr sz="2078">
              <a:solidFill>
                <a:srgbClr val="66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хотим узнать, отличается ли IQ студентов ФКТиПМ от 100 – среднего уровня в стране?</a:t>
            </a:r>
            <a:endParaRPr/>
          </a:p>
        </p:txBody>
      </p:sp>
      <p:sp>
        <p:nvSpPr>
          <p:cNvPr id="1061" name="Google Shape;1061;p79"/>
          <p:cNvSpPr txBox="1"/>
          <p:nvPr/>
        </p:nvSpPr>
        <p:spPr>
          <a:xfrm>
            <a:off x="948744" y="3114452"/>
            <a:ext cx="4938913" cy="18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=100;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≠100 г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 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среднее в </a:t>
            </a:r>
            <a:r>
              <a:rPr lang="ru-RU" sz="2078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популяции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студентов, которое, как мы думаем, равно 100 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udent2" id="1062" name="Google Shape;10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349" y="2739993"/>
            <a:ext cx="2533791" cy="299238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9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rgbClr val="BDEAFA"/>
          </a:solidFill>
          <a:ln cap="flat" cmpd="sng" w="9525">
            <a:solidFill>
              <a:srgbClr val="A3E74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pic>
        <p:nvPicPr>
          <p:cNvPr descr="http://www.kv.by/data/digphoto/2003/.jpg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532" y="4425836"/>
            <a:ext cx="14287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v.by/data/digphoto/2003/.jpg"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0521" y="1693885"/>
            <a:ext cx="3969692" cy="264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v.by/data/digphoto/2003/.jpg" id="164" name="Google Shape;1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4398" y="4425836"/>
            <a:ext cx="14287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v.by/data/digphoto/2003/.jpg" id="165" name="Google Shape;16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8727" y="1693885"/>
            <a:ext cx="3963986" cy="264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15069" y="5425961"/>
            <a:ext cx="439567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 1. Подъем на гистограмме смещен влево, то есть фотография затемнена. Возможно, это связано с недодержкой при съемке.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223856" y="5314711"/>
            <a:ext cx="426983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 2.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смещения конечной точки гистограмма "отцентрировалась", и изображение стало реалистичнее.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0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0"/>
          <p:cNvSpPr/>
          <p:nvPr/>
        </p:nvSpPr>
        <p:spPr>
          <a:xfrm>
            <a:off x="387350" y="968084"/>
            <a:ext cx="9431338" cy="581054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1" name="Google Shape;1071;p80"/>
          <p:cNvGraphicFramePr/>
          <p:nvPr/>
        </p:nvGraphicFramePr>
        <p:xfrm>
          <a:off x="781050" y="1030288"/>
          <a:ext cx="8311261" cy="4180137"/>
        </p:xfrm>
        <a:graphic>
          <a:graphicData uri="http://schemas.openxmlformats.org/presentationml/2006/ole">
            <mc:AlternateContent>
              <mc:Choice Requires="v">
                <p:oleObj r:id="rId4" imgH="4180137" imgW="8311261" progId="Word.Document.8" spid="_x0000_s1">
                  <p:embed/>
                </p:oleObj>
              </mc:Choice>
              <mc:Fallback>
                <p:oleObj r:id="rId5" imgH="4180137" imgW="8311261" progId="Word.Document.8">
                  <p:embed/>
                  <p:pic>
                    <p:nvPicPr>
                      <p:cNvPr id="1071" name="Google Shape;1071;p8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81050" y="1030288"/>
                        <a:ext cx="8311261" cy="418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2" name="Google Shape;1072;p80"/>
          <p:cNvSpPr txBox="1"/>
          <p:nvPr/>
        </p:nvSpPr>
        <p:spPr>
          <a:xfrm>
            <a:off x="899072" y="5283450"/>
            <a:ext cx="87585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Заметим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ошибку 1-го рода можно сделать только </a:t>
            </a: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отвергая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baseline="-2500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а ошибку 2-го рода – только «</a:t>
            </a: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принимая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Н</a:t>
            </a:r>
            <a:r>
              <a:rPr baseline="-2500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(нельзя сделать одновременно обе ошибки).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мощность нас интересует, в первую очередь, если мы не отвергли Н</a:t>
            </a:r>
            <a:r>
              <a:rPr baseline="-2500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1073" name="Google Shape;1073;p80"/>
          <p:cNvSpPr txBox="1"/>
          <p:nvPr/>
        </p:nvSpPr>
        <p:spPr>
          <a:xfrm>
            <a:off x="6138167" y="3481599"/>
            <a:ext cx="673038" cy="494783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ru-RU" sz="2494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/>
          </a:p>
        </p:txBody>
      </p:sp>
      <p:sp>
        <p:nvSpPr>
          <p:cNvPr id="1074" name="Google Shape;1074;p80"/>
          <p:cNvSpPr txBox="1"/>
          <p:nvPr/>
        </p:nvSpPr>
        <p:spPr>
          <a:xfrm>
            <a:off x="6165026" y="2346925"/>
            <a:ext cx="374459" cy="494783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/>
          </a:p>
        </p:txBody>
      </p:sp>
      <p:sp>
        <p:nvSpPr>
          <p:cNvPr id="1075" name="Google Shape;1075;p80"/>
          <p:cNvSpPr txBox="1"/>
          <p:nvPr/>
        </p:nvSpPr>
        <p:spPr>
          <a:xfrm>
            <a:off x="5763706" y="3481599"/>
            <a:ext cx="374461" cy="494783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/>
          </a:p>
        </p:txBody>
      </p:sp>
      <p:sp>
        <p:nvSpPr>
          <p:cNvPr id="1076" name="Google Shape;1076;p80"/>
          <p:cNvSpPr txBox="1"/>
          <p:nvPr/>
        </p:nvSpPr>
        <p:spPr>
          <a:xfrm>
            <a:off x="5561010" y="2350484"/>
            <a:ext cx="597156" cy="494783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anchorCtr="0" anchor="t" bIns="45700" lIns="56100" spcFirstLastPara="1" rIns="561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ru-RU" sz="2494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/>
          </a:p>
        </p:txBody>
      </p:sp>
      <p:sp>
        <p:nvSpPr>
          <p:cNvPr id="1077" name="Google Shape;1077;p80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80"/>
          <p:cNvSpPr txBox="1"/>
          <p:nvPr/>
        </p:nvSpPr>
        <p:spPr>
          <a:xfrm>
            <a:off x="279664" y="4442451"/>
            <a:ext cx="100285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Ошибкой первого рода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называется ошибка, состоящая в опровержении верной гипотезы.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Ошибкой второго рода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называется ошибка, состоящая в принятии ложной гипотезы.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80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1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1"/>
          <p:cNvSpPr/>
          <p:nvPr/>
        </p:nvSpPr>
        <p:spPr>
          <a:xfrm>
            <a:off x="387350" y="1114872"/>
            <a:ext cx="9431338" cy="5663753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1"/>
          <p:cNvSpPr txBox="1"/>
          <p:nvPr/>
        </p:nvSpPr>
        <p:spPr>
          <a:xfrm>
            <a:off x="577109" y="1336210"/>
            <a:ext cx="90261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ОШИБКА 1 рода</a:t>
            </a:r>
            <a:r>
              <a:rPr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вероятность </a:t>
            </a:r>
            <a:r>
              <a:rPr i="1" lang="ru-RU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найти</a:t>
            </a:r>
            <a:r>
              <a:rPr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различия, где их </a:t>
            </a:r>
            <a:r>
              <a:rPr i="1" lang="ru-RU" sz="2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нет.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(IQ студентов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ФКТиПМ</a:t>
            </a: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такое же, как у всех. Но нам показалось, глядя на выборку, что они отличаются от остальных).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– </a:t>
            </a:r>
            <a:r>
              <a:rPr lang="ru-RU" sz="2494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нездоровые сенсации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которые могут принести большой вред.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ОШИБКА 2 рода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вероятность </a:t>
            </a:r>
            <a:r>
              <a:rPr i="1" lang="ru-RU" sz="2494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не увидеть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различий, где они </a:t>
            </a:r>
            <a:r>
              <a:rPr i="1" lang="ru-RU" sz="2494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есть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7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(На самом деле Студенты ФКТиПМ намного умнее других! Но мы были слишком строги к себе и посчитали, что этих различий недостаточно.)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«близорукость», или «</a:t>
            </a:r>
            <a:r>
              <a:rPr lang="ru-RU" sz="2494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слепота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 критерия, вред от неё не очень большой. </a:t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Шанс возникновения ошибки 2-го рода обозначается β;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а величина (1-β) называется </a:t>
            </a:r>
            <a:r>
              <a:rPr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мощностью критерия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udent" id="1087" name="Google Shape;10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5579" y="5508027"/>
            <a:ext cx="976565" cy="128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1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1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2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2"/>
          <p:cNvSpPr/>
          <p:nvPr/>
        </p:nvSpPr>
        <p:spPr>
          <a:xfrm>
            <a:off x="387350" y="1114872"/>
            <a:ext cx="9431338" cy="5663753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2"/>
          <p:cNvSpPr txBox="1"/>
          <p:nvPr/>
        </p:nvSpPr>
        <p:spPr>
          <a:xfrm>
            <a:off x="577109" y="1336210"/>
            <a:ext cx="9026124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большинстве практических ситуаций принято считать, что </a:t>
            </a:r>
            <a:r>
              <a:rPr b="1"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нулевая гипотеза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b="1" baseline="-25000" i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aseline="-2500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соответствует состоянию «по умолчанию» (естественному, наиболее ожидаемому положению вещей) — например, что обследуемый человек здоров, или что проходящий через рамку металлодетектора пассажир не имеет запрещённых металлических предметов. Соответственно, </a:t>
            </a:r>
            <a:r>
              <a:rPr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альтернативная гипотеза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b="1" baseline="-25000" i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обозначает противоположную ситуацию, которая обычно трактуется как менее вероятная, неординарная, требующая какой-либо реакции.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учётом вышесказанного, </a:t>
            </a:r>
            <a:r>
              <a:rPr i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ошибку первого рода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часто называют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ложной тревогой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ложным срабатыванием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или </a:t>
            </a: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ложноположительным срабатыванием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Если, например, анализ крови показал наличие заболевания, хотя на самом деле человек здоров, или металлодетектор выдал сигнал тревоги, сработав на металлическую пряжку ремня, то принятая гипотеза не верна, а следовательно совершена ошибка первого рода. Слово «ложноположительный» в данном случае не имеет отношения к желательности или нежелательности самого события. </a:t>
            </a:r>
            <a:endParaRPr/>
          </a:p>
        </p:txBody>
      </p:sp>
      <p:pic>
        <p:nvPicPr>
          <p:cNvPr descr="student" id="1097" name="Google Shape;10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5579" y="5508027"/>
            <a:ext cx="976565" cy="128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82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2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3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3"/>
          <p:cNvSpPr/>
          <p:nvPr/>
        </p:nvSpPr>
        <p:spPr>
          <a:xfrm>
            <a:off x="387350" y="1258888"/>
            <a:ext cx="9431338" cy="5519737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3"/>
          <p:cNvSpPr txBox="1"/>
          <p:nvPr/>
        </p:nvSpPr>
        <p:spPr>
          <a:xfrm>
            <a:off x="778543" y="1327422"/>
            <a:ext cx="8866620" cy="5407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Максимальный шанс (вероятность) допустить ошибку 1-го рода обозначается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(альфа). Это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уровень значимости критерия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нулевую гипотезу отвергают, если наше значение </a:t>
            </a: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ниже уровня значимости, т. е., если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&lt; α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90805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Следует принять решение относительно значения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прежде, чем будут собраны данные; обычно назначают условное значение 0,05, хотя можно выбрать более ограничивающее значение, например 0,01. </a:t>
            </a:r>
            <a:b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Шанс допустить ошибку 1-го рода никогда не превысит выбранного уровня значимости, скажем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 = 0,05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так как нулевую гипотезу отвергают только тогда, когда </a:t>
            </a: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0,05. Если обнаружено, что </a:t>
            </a: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0,05, то нулевую гипотезу не отвергнут и, следовательно, не допустят ошибки 1-го рода.</a:t>
            </a:r>
            <a:endParaRPr/>
          </a:p>
          <a:p>
            <a:pPr indent="0" lvl="0" marL="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Мощность</a:t>
            </a: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это вероятность отклонения нулевой гипотезы, когда она ложна.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3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3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4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4"/>
          <p:cNvSpPr/>
          <p:nvPr/>
        </p:nvSpPr>
        <p:spPr>
          <a:xfrm>
            <a:off x="387350" y="1258888"/>
            <a:ext cx="9431338" cy="5519737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84"/>
          <p:cNvSpPr txBox="1"/>
          <p:nvPr/>
        </p:nvSpPr>
        <p:spPr>
          <a:xfrm>
            <a:off x="562643" y="1432447"/>
            <a:ext cx="9256045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Ошибка 1-го рода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(уровень значимости </a:t>
            </a:r>
            <a:r>
              <a:rPr b="1" i="1" lang="ru-RU" sz="2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Мы можем её КОНТРОЛИРОВАТЬ, например, можем задать минимальное различие между средними значениями, меньше которого, мы будем считать, что их нет, а больше – есть.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задать такое расстояние нам помогают свойства нормального распределения (и его площади).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Обычно принимают </a:t>
            </a:r>
            <a:r>
              <a:rPr b="1" i="1" lang="ru-RU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0.05.</a:t>
            </a:r>
            <a:endParaRPr/>
          </a:p>
        </p:txBody>
      </p:sp>
      <p:sp>
        <p:nvSpPr>
          <p:cNvPr id="1116" name="Google Shape;1116;p84"/>
          <p:cNvSpPr txBox="1"/>
          <p:nvPr/>
        </p:nvSpPr>
        <p:spPr>
          <a:xfrm>
            <a:off x="569317" y="4819558"/>
            <a:ext cx="7782830" cy="149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b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Мощность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(Power):</a:t>
            </a:r>
            <a:endParaRPr/>
          </a:p>
          <a:p>
            <a:pPr indent="0" lvl="0" marL="0" marR="0" rtl="0" algn="l">
              <a:spcBef>
                <a:spcPts val="1247"/>
              </a:spcBef>
              <a:spcAft>
                <a:spcPts val="0"/>
              </a:spcAft>
              <a:buClr>
                <a:schemeClr val="dk1"/>
              </a:buClr>
              <a:buSzPts val="2494"/>
              <a:buFont typeface="Noto Sans Symbols"/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Вероятность НАЙТИ различия, когда они ЕСТЬ, что сродни мощности микроскопа.</a:t>
            </a:r>
            <a:endParaRPr/>
          </a:p>
        </p:txBody>
      </p:sp>
      <p:sp>
        <p:nvSpPr>
          <p:cNvPr id="1117" name="Google Shape;1117;p84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84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5"/>
          <p:cNvSpPr/>
          <p:nvPr/>
        </p:nvSpPr>
        <p:spPr>
          <a:xfrm>
            <a:off x="242888" y="322263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85"/>
          <p:cNvSpPr/>
          <p:nvPr/>
        </p:nvSpPr>
        <p:spPr>
          <a:xfrm>
            <a:off x="387350" y="1050033"/>
            <a:ext cx="9431338" cy="5728592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85"/>
          <p:cNvSpPr txBox="1"/>
          <p:nvPr/>
        </p:nvSpPr>
        <p:spPr>
          <a:xfrm>
            <a:off x="985861" y="1242136"/>
            <a:ext cx="8155640" cy="1999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769C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Заметим,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в некоторых случаях нас интересуют отличия среднего значения от теоретического только в одну сторону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(большую или меньшую).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Например, аспиранты прошли специальный курс занятий, и нет оснований предполагать, что они могут ухудшить знания.</a:t>
            </a:r>
            <a:endParaRPr/>
          </a:p>
        </p:txBody>
      </p:sp>
      <p:sp>
        <p:nvSpPr>
          <p:cNvPr id="1126" name="Google Shape;1126;p85"/>
          <p:cNvSpPr txBox="1"/>
          <p:nvPr/>
        </p:nvSpPr>
        <p:spPr>
          <a:xfrm>
            <a:off x="5513198" y="3216727"/>
            <a:ext cx="3889765" cy="209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Односторонняя альтернатива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(one-tailed hypothesis)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≤ 100;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100</a:t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85"/>
          <p:cNvSpPr txBox="1"/>
          <p:nvPr/>
        </p:nvSpPr>
        <p:spPr>
          <a:xfrm>
            <a:off x="948744" y="3188684"/>
            <a:ext cx="3665419" cy="209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Двусторонняя альтернатива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(two-tailed hypothesis)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 =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100;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ru-RU" sz="2494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 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≠ 100</a:t>
            </a:r>
            <a:endParaRPr sz="24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85"/>
          <p:cNvSpPr txBox="1"/>
          <p:nvPr/>
        </p:nvSpPr>
        <p:spPr>
          <a:xfrm>
            <a:off x="555314" y="5461838"/>
            <a:ext cx="89759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Применение односторонней альтернативы должно быть до сбора данных </a:t>
            </a: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теоретически обосновано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исходя из свойств переменной</a:t>
            </a:r>
            <a: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85"/>
          <p:cNvSpPr/>
          <p:nvPr/>
        </p:nvSpPr>
        <p:spPr>
          <a:xfrm>
            <a:off x="890588" y="395288"/>
            <a:ext cx="8351837" cy="499771"/>
          </a:xfrm>
          <a:prstGeom prst="roundRect">
            <a:avLst>
              <a:gd fmla="val 16667" name="adj"/>
            </a:avLst>
          </a:prstGeom>
          <a:solidFill>
            <a:srgbClr val="FFFFFF">
              <a:alpha val="78431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гипотез в статистике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85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6"/>
          <p:cNvSpPr txBox="1"/>
          <p:nvPr/>
        </p:nvSpPr>
        <p:spPr>
          <a:xfrm>
            <a:off x="500052" y="295056"/>
            <a:ext cx="9353252" cy="6377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94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Общая схема тестирования гипотезы: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669900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Формулируем Н</a:t>
            </a:r>
            <a:r>
              <a:rPr baseline="-25000"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 и Н</a:t>
            </a:r>
            <a:r>
              <a:rPr baseline="-25000"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Строим распределения такие, как будто Н</a:t>
            </a:r>
            <a:r>
              <a:rPr baseline="-2500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верна:</a:t>
            </a:r>
            <a:endParaRPr/>
          </a:p>
          <a:p>
            <a:pPr indent="-457200" lvl="1" marL="914400" marR="0" rtl="0" algn="l">
              <a:spcBef>
                <a:spcPts val="831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распределение исследуемой переменной;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распределение параметра выборки;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распределение </a:t>
            </a:r>
            <a:r>
              <a:rPr b="0" i="0" lang="ru-RU" sz="2078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статистики критерия</a:t>
            </a: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57200" lvl="0" marL="457200" marR="0" rtl="0" algn="l">
              <a:spcBef>
                <a:spcPts val="998"/>
              </a:spcBef>
              <a:spcAft>
                <a:spcPts val="0"/>
              </a:spcAft>
              <a:buClr>
                <a:srgbClr val="669900"/>
              </a:buClr>
              <a:buSzPts val="2494"/>
              <a:buFont typeface="Arial"/>
              <a:buAutoNum type="arabicPeriod"/>
            </a:pPr>
            <a:r>
              <a:rPr lang="ru-RU" sz="2494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Устанавливаем условия, при которых мы отвергнем Н</a:t>
            </a:r>
            <a:r>
              <a:rPr baseline="-25000" lang="ru-RU" sz="2494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определяем:</a:t>
            </a:r>
            <a:endParaRPr/>
          </a:p>
          <a:p>
            <a:pPr indent="-457200" lvl="1" marL="914400" marR="0" rtl="0" algn="l">
              <a:spcBef>
                <a:spcPts val="831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уровень значимости;</a:t>
            </a:r>
            <a:endParaRPr b="0" i="0" sz="207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односторонний или двусторонний будет тест;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</a:pPr>
            <a:r>
              <a:rPr b="1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критическое значение</a:t>
            </a:r>
            <a:r>
              <a:rPr b="0" i="0" lang="ru-RU" sz="207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статистики критерия.</a:t>
            </a:r>
            <a:endParaRPr/>
          </a:p>
          <a:p>
            <a:pPr indent="-457200" lvl="0" marL="457200" marR="0" rtl="0" algn="l">
              <a:spcBef>
                <a:spcPts val="831"/>
              </a:spcBef>
              <a:spcAft>
                <a:spcPts val="0"/>
              </a:spcAft>
              <a:buClr>
                <a:srgbClr val="0B769C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Считаем </a:t>
            </a:r>
            <a:r>
              <a:rPr lang="ru-RU" sz="2000" u="sng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параметр</a:t>
            </a:r>
            <a:r>
              <a:rPr lang="ru-RU" sz="2000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выборки и </a:t>
            </a:r>
            <a:r>
              <a:rPr lang="ru-RU" sz="2000" u="sng">
                <a:solidFill>
                  <a:srgbClr val="0B769C"/>
                </a:solidFill>
                <a:latin typeface="Arial"/>
                <a:ea typeface="Arial"/>
                <a:cs typeface="Arial"/>
                <a:sym typeface="Arial"/>
              </a:rPr>
              <a:t>статистику критерия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-RU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реальной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выборки, сравниваем их</a:t>
            </a:r>
            <a:r>
              <a:rPr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ru-RU" sz="20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 критическими значениями.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669900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rgbClr val="669900"/>
                </a:solidFill>
                <a:latin typeface="Arial"/>
                <a:ea typeface="Arial"/>
                <a:cs typeface="Arial"/>
                <a:sym typeface="Arial"/>
              </a:rPr>
              <a:t>Интерпретируем результаты: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Можем ли мы отвергнуть Н</a:t>
            </a:r>
            <a:r>
              <a:rPr b="0" baseline="-2500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Т.е., достоверны ли результаты статистически?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да, достоверны ли они ПРАКТИЧЕСКИ?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86"/>
          <p:cNvGrpSpPr/>
          <p:nvPr/>
        </p:nvGrpSpPr>
        <p:grpSpPr>
          <a:xfrm>
            <a:off x="1036506" y="727439"/>
            <a:ext cx="8860023" cy="5727426"/>
            <a:chOff x="385" y="264"/>
            <a:chExt cx="5371" cy="3472"/>
          </a:xfrm>
        </p:grpSpPr>
        <p:sp>
          <p:nvSpPr>
            <p:cNvPr id="1137" name="Google Shape;1137;p86"/>
            <p:cNvSpPr/>
            <p:nvPr/>
          </p:nvSpPr>
          <p:spPr>
            <a:xfrm>
              <a:off x="385" y="264"/>
              <a:ext cx="1570" cy="3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94"/>
                <a:buFont typeface="Noto Sans Symbols"/>
                <a:buNone/>
              </a:pPr>
              <a:r>
                <a:t/>
              </a:r>
              <a:endParaRPr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6"/>
            <p:cNvSpPr/>
            <p:nvPr/>
          </p:nvSpPr>
          <p:spPr>
            <a:xfrm>
              <a:off x="385" y="1770"/>
              <a:ext cx="3720" cy="387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94"/>
                <a:buFont typeface="Noto Sans Symbols"/>
                <a:buNone/>
              </a:pPr>
              <a:r>
                <a:t/>
              </a:r>
              <a:endParaRPr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9" name="Google Shape;1139;p86"/>
            <p:cNvCxnSpPr/>
            <p:nvPr/>
          </p:nvCxnSpPr>
          <p:spPr>
            <a:xfrm rot="10800000">
              <a:off x="2091" y="491"/>
              <a:ext cx="2335" cy="1282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140" name="Google Shape;1140;p86"/>
            <p:cNvCxnSpPr/>
            <p:nvPr/>
          </p:nvCxnSpPr>
          <p:spPr>
            <a:xfrm flipH="1">
              <a:off x="4153" y="1929"/>
              <a:ext cx="273" cy="91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141" name="Google Shape;1141;p86"/>
            <p:cNvCxnSpPr/>
            <p:nvPr/>
          </p:nvCxnSpPr>
          <p:spPr>
            <a:xfrm flipH="1">
              <a:off x="4376" y="2404"/>
              <a:ext cx="853" cy="1147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42" name="Google Shape;1142;p86"/>
            <p:cNvSpPr txBox="1"/>
            <p:nvPr/>
          </p:nvSpPr>
          <p:spPr>
            <a:xfrm>
              <a:off x="4532" y="1656"/>
              <a:ext cx="1224" cy="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i="1" lang="ru-RU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это делает человек, а не компьютер</a:t>
              </a:r>
              <a:endParaRPr/>
            </a:p>
          </p:txBody>
        </p:sp>
        <p:sp>
          <p:nvSpPr>
            <p:cNvPr id="1143" name="Google Shape;1143;p86"/>
            <p:cNvSpPr/>
            <p:nvPr/>
          </p:nvSpPr>
          <p:spPr>
            <a:xfrm>
              <a:off x="385" y="3436"/>
              <a:ext cx="3991" cy="3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94"/>
                <a:buFont typeface="Noto Sans Symbols"/>
                <a:buNone/>
              </a:pPr>
              <a:r>
                <a:t/>
              </a:r>
              <a:endParaRPr sz="24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86"/>
          <p:cNvSpPr/>
          <p:nvPr/>
        </p:nvSpPr>
        <p:spPr>
          <a:xfrm>
            <a:off x="7685812" y="2821806"/>
            <a:ext cx="2122279" cy="1296144"/>
          </a:xfrm>
          <a:prstGeom prst="ellipse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86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7"/>
          <p:cNvSpPr/>
          <p:nvPr/>
        </p:nvSpPr>
        <p:spPr>
          <a:xfrm>
            <a:off x="242888" y="322263"/>
            <a:ext cx="9791700" cy="63373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87"/>
          <p:cNvSpPr txBox="1"/>
          <p:nvPr>
            <p:ph idx="4294967295" type="title"/>
          </p:nvPr>
        </p:nvSpPr>
        <p:spPr>
          <a:xfrm>
            <a:off x="0" y="285750"/>
            <a:ext cx="9248775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00" lIns="99425" spcFirstLastPara="1" rIns="99425" wrap="square" tIns="49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/>
              <a:t>Литература</a:t>
            </a:r>
            <a:endParaRPr/>
          </a:p>
        </p:txBody>
      </p:sp>
      <p:sp>
        <p:nvSpPr>
          <p:cNvPr id="1152" name="Google Shape;1152;p87"/>
          <p:cNvSpPr txBox="1"/>
          <p:nvPr/>
        </p:nvSpPr>
        <p:spPr>
          <a:xfrm>
            <a:off x="2709863" y="0"/>
            <a:ext cx="5100637" cy="40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больших данных. Л5</a:t>
            </a:r>
            <a:endParaRPr/>
          </a:p>
        </p:txBody>
      </p:sp>
      <p:pic>
        <p:nvPicPr>
          <p:cNvPr descr="Эндрю Сигел" id="1153" name="Google Shape;115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8" y="898525"/>
            <a:ext cx="2549525" cy="374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0002" id="1154" name="Google Shape;115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350" y="1403350"/>
            <a:ext cx="2465388" cy="352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m0012" id="1155" name="Google Shape;115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2838" y="1835150"/>
            <a:ext cx="244157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0005" id="1156" name="Google Shape;1156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1538" y="2627313"/>
            <a:ext cx="2597150" cy="3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7"/>
          <p:cNvSpPr/>
          <p:nvPr/>
        </p:nvSpPr>
        <p:spPr>
          <a:xfrm>
            <a:off x="682699" y="5749925"/>
            <a:ext cx="68323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Основы статистики. Анатолий Карпов. Институт биоинформатики.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https://www.youtube.com/watch?v=ksdrNa_g11M</a:t>
            </a:r>
            <a:endParaRPr/>
          </a:p>
        </p:txBody>
      </p:sp>
      <p:sp>
        <p:nvSpPr>
          <p:cNvPr id="1158" name="Google Shape;1158;p87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8"/>
          <p:cNvSpPr/>
          <p:nvPr/>
        </p:nvSpPr>
        <p:spPr>
          <a:xfrm>
            <a:off x="242888" y="322263"/>
            <a:ext cx="9791700" cy="63373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8"/>
          <p:cNvSpPr txBox="1"/>
          <p:nvPr>
            <p:ph idx="4294967295" type="title"/>
          </p:nvPr>
        </p:nvSpPr>
        <p:spPr>
          <a:xfrm>
            <a:off x="0" y="285750"/>
            <a:ext cx="9248775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00" lIns="99425" spcFirstLastPara="1" rIns="99425" wrap="square" tIns="49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/>
              <a:t>Литература</a:t>
            </a:r>
            <a:endParaRPr/>
          </a:p>
        </p:txBody>
      </p:sp>
      <p:sp>
        <p:nvSpPr>
          <p:cNvPr id="1165" name="Google Shape;1165;p88"/>
          <p:cNvSpPr txBox="1"/>
          <p:nvPr/>
        </p:nvSpPr>
        <p:spPr>
          <a:xfrm>
            <a:off x="2709863" y="0"/>
            <a:ext cx="5100637" cy="40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больших данных. Л5</a:t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6" name="Google Shape;1166;p88"/>
          <p:cNvSpPr/>
          <p:nvPr/>
        </p:nvSpPr>
        <p:spPr>
          <a:xfrm>
            <a:off x="674241" y="1301750"/>
            <a:ext cx="8568952" cy="5141714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Использование гистограмм при оценке и анализе качества процессов. https://biglibrary.ru/category38/book135/part20/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88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9"/>
          <p:cNvSpPr/>
          <p:nvPr/>
        </p:nvSpPr>
        <p:spPr>
          <a:xfrm>
            <a:off x="242888" y="322263"/>
            <a:ext cx="9791700" cy="63373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89"/>
          <p:cNvSpPr txBox="1"/>
          <p:nvPr>
            <p:ph idx="4294967295" type="title"/>
          </p:nvPr>
        </p:nvSpPr>
        <p:spPr>
          <a:xfrm>
            <a:off x="0" y="285750"/>
            <a:ext cx="9248775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00" lIns="99425" spcFirstLastPara="1" rIns="99425" wrap="square" tIns="49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ru-RU" sz="3100"/>
              <a:t>Вопросы к экзамену</a:t>
            </a:r>
            <a:endParaRPr b="1" sz="3100"/>
          </a:p>
        </p:txBody>
      </p:sp>
      <p:sp>
        <p:nvSpPr>
          <p:cNvPr id="1174" name="Google Shape;1174;p89"/>
          <p:cNvSpPr txBox="1"/>
          <p:nvPr/>
        </p:nvSpPr>
        <p:spPr>
          <a:xfrm>
            <a:off x="2709863" y="0"/>
            <a:ext cx="5100637" cy="40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больших данных. Л4</a:t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5" name="Google Shape;1175;p89"/>
          <p:cNvSpPr/>
          <p:nvPr/>
        </p:nvSpPr>
        <p:spPr>
          <a:xfrm>
            <a:off x="674241" y="1301750"/>
            <a:ext cx="8568952" cy="5141714"/>
          </a:xfrm>
          <a:prstGeom prst="roundRect">
            <a:avLst>
              <a:gd fmla="val 16667" name="adj"/>
            </a:avLst>
          </a:prstGeom>
          <a:solidFill>
            <a:srgbClr val="DDF4F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Способы графического представления данных.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Примеры использования гистограммы для обработки фотографий и оценки качества изделий.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Виды столбчатых диаграмм и их интерпретация.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Boxplot  и его интерпретация.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чего нужны гипотезы в анализе данных, какие существуют приемы работы с гипотезами?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242888" y="322262"/>
            <a:ext cx="9791700" cy="6553249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530919" y="1296627"/>
            <a:ext cx="9216331" cy="539770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958727" y="361782"/>
            <a:ext cx="8351837" cy="849178"/>
          </a:xfrm>
          <a:prstGeom prst="roundRect">
            <a:avLst>
              <a:gd fmla="val 34319" name="adj"/>
            </a:avLst>
          </a:prstGeom>
          <a:solidFill>
            <a:srgbClr val="FFFFFF">
              <a:alpha val="7882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/>
          <p:nvPr>
            <p:ph type="title"/>
          </p:nvPr>
        </p:nvSpPr>
        <p:spPr>
          <a:xfrm>
            <a:off x="793681" y="407928"/>
            <a:ext cx="8700009" cy="76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Гистограммы</a:t>
            </a:r>
            <a:endParaRPr sz="4000"/>
          </a:p>
        </p:txBody>
      </p:sp>
      <p:sp>
        <p:nvSpPr>
          <p:cNvPr id="177" name="Google Shape;177;p9"/>
          <p:cNvSpPr/>
          <p:nvPr/>
        </p:nvSpPr>
        <p:spPr>
          <a:xfrm>
            <a:off x="793680" y="1474912"/>
            <a:ext cx="8953569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Конечно, "слишком темное" или "слишком светлое" изображение не обязательно является свидетельством брака, а может быть вызвано объективными условиями композиции, объектом съемки. Например, гистограмма зимнего пейзажа объективно не может иметь подъемы, сгруппированные в центральной части (фото 3).</a:t>
            </a:r>
            <a:endParaRPr/>
          </a:p>
        </p:txBody>
      </p:sp>
      <p:pic>
        <p:nvPicPr>
          <p:cNvPr descr="http://www.kv.by/data/digphoto/2003/.jpg"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833" y="3372548"/>
            <a:ext cx="2160240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v.by/data/digphoto/2003/.jpg" id="179" name="Google Shape;1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417" y="3342548"/>
            <a:ext cx="4000304" cy="269353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5181197" y="5185050"/>
            <a:ext cx="456605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 3.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Гистограмма зимнего пейзажа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понятным причинам смещена вправо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>
            <p:ph idx="12" type="sldNum"/>
          </p:nvPr>
        </p:nvSpPr>
        <p:spPr>
          <a:xfrm>
            <a:off x="7365524" y="6605014"/>
            <a:ext cx="2398078" cy="379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xno">
  <a:themeElements>
    <a:clrScheme name="Воздушный поток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2015-01-17T09:44:41Z</dcterms:created>
  <dc:creator>Tatyana</dc:creator>
</cp:coreProperties>
</file>